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32"/>
    <p:sldId id="257" r:id="rId33"/>
    <p:sldId id="258" r:id="rId34"/>
    <p:sldId id="259" r:id="rId35"/>
    <p:sldId id="260" r:id="rId36"/>
    <p:sldId id="261" r:id="rId37"/>
    <p:sldId id="262" r:id="rId38"/>
    <p:sldId id="263" r:id="rId39"/>
    <p:sldId id="264"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Josefin Sans" charset="1" panose="00000500000000000000"/>
      <p:regular r:id="rId10"/>
    </p:embeddedFont>
    <p:embeddedFont>
      <p:font typeface="Josefin Sans Bold" charset="1" panose="00000800000000000000"/>
      <p:regular r:id="rId11"/>
    </p:embeddedFont>
    <p:embeddedFont>
      <p:font typeface="Josefin Sans Italics" charset="1" panose="00000500000000000000"/>
      <p:regular r:id="rId12"/>
    </p:embeddedFont>
    <p:embeddedFont>
      <p:font typeface="Josefin Sans Bold Italics" charset="1" panose="00000800000000000000"/>
      <p:regular r:id="rId13"/>
    </p:embeddedFont>
    <p:embeddedFont>
      <p:font typeface="Josefin Sans Thin" charset="1" panose="00000300000000000000"/>
      <p:regular r:id="rId14"/>
    </p:embeddedFont>
    <p:embeddedFont>
      <p:font typeface="Josefin Sans Thin Italics" charset="1" panose="00000300000000000000"/>
      <p:regular r:id="rId15"/>
    </p:embeddedFont>
    <p:embeddedFont>
      <p:font typeface="Josefin Sans Light" charset="1" panose="00000400000000000000"/>
      <p:regular r:id="rId16"/>
    </p:embeddedFont>
    <p:embeddedFont>
      <p:font typeface="Josefin Sans Light Italics" charset="1" panose="00000400000000000000"/>
      <p:regular r:id="rId17"/>
    </p:embeddedFont>
    <p:embeddedFont>
      <p:font typeface="Josefin Sans Semi-Bold" charset="1" panose="00000700000000000000"/>
      <p:regular r:id="rId18"/>
    </p:embeddedFont>
    <p:embeddedFont>
      <p:font typeface="Josefin Sans Semi-Bold Italics" charset="1" panose="00000700000000000000"/>
      <p:regular r:id="rId19"/>
    </p:embeddedFont>
    <p:embeddedFont>
      <p:font typeface="Inter" charset="1" panose="020B0502030000000004"/>
      <p:regular r:id="rId20"/>
    </p:embeddedFont>
    <p:embeddedFont>
      <p:font typeface="Inter Bold" charset="1" panose="020B0802030000000004"/>
      <p:regular r:id="rId21"/>
    </p:embeddedFont>
    <p:embeddedFont>
      <p:font typeface="Inter Italics" charset="1" panose="020B0502030000000004"/>
      <p:regular r:id="rId22"/>
    </p:embeddedFont>
    <p:embeddedFont>
      <p:font typeface="Inter Bold Italics" charset="1" panose="020B0802030000000004"/>
      <p:regular r:id="rId23"/>
    </p:embeddedFont>
    <p:embeddedFont>
      <p:font typeface="Inter Thin" charset="1" panose="020B0A02050000000004"/>
      <p:regular r:id="rId24"/>
    </p:embeddedFont>
    <p:embeddedFont>
      <p:font typeface="Inter Thin Italics" charset="1" panose="020B0A02050000000004"/>
      <p:regular r:id="rId25"/>
    </p:embeddedFont>
    <p:embeddedFont>
      <p:font typeface="Inter Extra-Light" charset="1" panose="02000503000000020004"/>
      <p:regular r:id="rId26"/>
    </p:embeddedFont>
    <p:embeddedFont>
      <p:font typeface="Inter Light" charset="1" panose="02000503000000020004"/>
      <p:regular r:id="rId27"/>
    </p:embeddedFont>
    <p:embeddedFont>
      <p:font typeface="Inter Medium" charset="1" panose="02000503000000020004"/>
      <p:regular r:id="rId28"/>
    </p:embeddedFont>
    <p:embeddedFont>
      <p:font typeface="Inter Semi-Bold" charset="1" panose="02000503000000020004"/>
      <p:regular r:id="rId29"/>
    </p:embeddedFont>
    <p:embeddedFont>
      <p:font typeface="Inter Ultra-Bold" charset="1" panose="02000503000000020004"/>
      <p:regular r:id="rId30"/>
    </p:embeddedFont>
    <p:embeddedFont>
      <p:font typeface="Inter Heavy" charset="1" panose="020005030000000200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Aditya/Adam : 20 Sec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Aditya/Adam : 20 Sec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Aditya: 1 min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Aditya: 1 min</a:t>
            </a:r>
          </a:p>
          <a:p>
            <a:r>
              <a:rPr lang="en-US"/>
              <a:t>+</a:t>
            </a:r>
          </a:p>
          <a:p>
            <a:r>
              <a:rPr lang="en-US"/>
              <a:t>Demo: 4-5 min</a:t>
            </a:r>
          </a:p>
          <a:p>
            <a:r>
              <a:rPr lang="en-US"/>
              <a:t>- Rahul: Landing+Signup+ SignIn+Favourite+Learning</a:t>
            </a:r>
          </a:p>
          <a:p>
            <a:r>
              <a:rPr lang="en-US"/>
              <a:t>- Aryan: Research + Trading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Aryan: 2 minutes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Shashwat: 2 minutes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Shawn: 45 sec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Technical - Video Progress - Rahul: 1 minute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Individual Contributions:</a:t>
            </a:r>
          </a:p>
          <a:p>
            <a:r>
              <a:rPr lang="en-US"/>
              <a:t>7 minutes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notesSlides/notesSlide3.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http://localhost:3000" TargetMode="External" Type="http://schemas.openxmlformats.org/officeDocument/2006/relationships/hyperlink"/><Relationship Id="rId2" Target="../notesSlides/notesSlide4.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5.xml" Type="http://schemas.openxmlformats.org/officeDocument/2006/relationships/notesSlide"/><Relationship Id="rId3" Target="../media/image8.jpeg" Type="http://schemas.openxmlformats.org/officeDocument/2006/relationships/image"/><Relationship Id="rId4" Target="../media/image1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png" Type="http://schemas.openxmlformats.org/officeDocument/2006/relationships/image"/><Relationship Id="rId19" Target="../media/image32.png" Type="http://schemas.openxmlformats.org/officeDocument/2006/relationships/image"/><Relationship Id="rId2" Target="../notesSlides/notesSlide6.xml" Type="http://schemas.openxmlformats.org/officeDocument/2006/relationships/notesSlide"/><Relationship Id="rId20" Target="../media/image2.png" Type="http://schemas.openxmlformats.org/officeDocument/2006/relationships/image"/><Relationship Id="rId21" Target="../media/image3.svg" Type="http://schemas.openxmlformats.org/officeDocument/2006/relationships/image"/><Relationship Id="rId22" Target="../media/image4.png" Type="http://schemas.openxmlformats.org/officeDocument/2006/relationships/image"/><Relationship Id="rId23" Target="../media/image5.svg" Type="http://schemas.openxmlformats.org/officeDocument/2006/relationships/image"/><Relationship Id="rId24" Target="../media/image6.png" Type="http://schemas.openxmlformats.org/officeDocument/2006/relationships/image"/><Relationship Id="rId25" Target="../media/image7.svg" Type="http://schemas.openxmlformats.org/officeDocument/2006/relationships/image"/><Relationship Id="rId3" Target="../media/image8.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2" Target="../notesSlides/notesSlide7.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notesSlides/notesSlide8.xml" Type="http://schemas.openxmlformats.org/officeDocument/2006/relationships/notesSlide"/><Relationship Id="rId3" Target="../media/image9.png" Type="http://schemas.openxmlformats.org/officeDocument/2006/relationships/image"/><Relationship Id="rId4" Target="../media/image3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2" Target="../notesSlides/notesSlide9.xml" Type="http://schemas.openxmlformats.org/officeDocument/2006/relationships/notesSlide"/><Relationship Id="rId3" Target="../media/image9.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6285488" cy="10287000"/>
          </a:xfrm>
          <a:custGeom>
            <a:avLst/>
            <a:gdLst/>
            <a:ahLst/>
            <a:cxnLst/>
            <a:rect r="r" b="b" t="t" l="l"/>
            <a:pathLst>
              <a:path h="10287000" w="16285488">
                <a:moveTo>
                  <a:pt x="0" y="0"/>
                </a:moveTo>
                <a:lnTo>
                  <a:pt x="16285488" y="0"/>
                </a:lnTo>
                <a:lnTo>
                  <a:pt x="16285488" y="10287000"/>
                </a:lnTo>
                <a:lnTo>
                  <a:pt x="0" y="10287000"/>
                </a:lnTo>
                <a:lnTo>
                  <a:pt x="0" y="0"/>
                </a:lnTo>
                <a:close/>
              </a:path>
            </a:pathLst>
          </a:custGeom>
          <a:blipFill>
            <a:blip r:embed="rId3"/>
            <a:stretch>
              <a:fillRect l="0" t="-32" r="0" b="-32"/>
            </a:stretch>
          </a:blipFill>
        </p:spPr>
      </p:sp>
      <p:sp>
        <p:nvSpPr>
          <p:cNvPr name="TextBox 3" id="3"/>
          <p:cNvSpPr txBox="true"/>
          <p:nvPr/>
        </p:nvSpPr>
        <p:spPr>
          <a:xfrm rot="0">
            <a:off x="7101730" y="6074088"/>
            <a:ext cx="4084540" cy="1235075"/>
          </a:xfrm>
          <a:prstGeom prst="rect">
            <a:avLst/>
          </a:prstGeom>
        </p:spPr>
        <p:txBody>
          <a:bodyPr anchor="t" rtlCol="false" tIns="0" lIns="0" bIns="0" rIns="0">
            <a:spAutoFit/>
          </a:bodyPr>
          <a:lstStyle/>
          <a:p>
            <a:pPr algn="ctr">
              <a:lnSpc>
                <a:spcPts val="4900"/>
              </a:lnSpc>
            </a:pPr>
            <a:r>
              <a:rPr lang="en-US" sz="3500" spc="532">
                <a:solidFill>
                  <a:srgbClr val="FFFFFF"/>
                </a:solidFill>
                <a:latin typeface="Josefin Sans"/>
              </a:rPr>
              <a:t>AGILE AVENGERS</a:t>
            </a:r>
          </a:p>
        </p:txBody>
      </p:sp>
      <p:sp>
        <p:nvSpPr>
          <p:cNvPr name="TextBox 4" id="4"/>
          <p:cNvSpPr txBox="true"/>
          <p:nvPr/>
        </p:nvSpPr>
        <p:spPr>
          <a:xfrm rot="0">
            <a:off x="5338045" y="8962289"/>
            <a:ext cx="7611910" cy="398780"/>
          </a:xfrm>
          <a:prstGeom prst="rect">
            <a:avLst/>
          </a:prstGeom>
        </p:spPr>
        <p:txBody>
          <a:bodyPr anchor="t" rtlCol="false" tIns="0" lIns="0" bIns="0" rIns="0">
            <a:spAutoFit/>
          </a:bodyPr>
          <a:lstStyle/>
          <a:p>
            <a:pPr algn="ctr">
              <a:lnSpc>
                <a:spcPts val="3219"/>
              </a:lnSpc>
            </a:pPr>
            <a:r>
              <a:rPr lang="en-US" sz="2299" spc="459">
                <a:solidFill>
                  <a:srgbClr val="FFFFFF"/>
                </a:solidFill>
                <a:latin typeface="Josefin Sans"/>
              </a:rPr>
              <a:t>FINAL DEMO</a:t>
            </a:r>
          </a:p>
        </p:txBody>
      </p:sp>
      <p:grpSp>
        <p:nvGrpSpPr>
          <p:cNvPr name="Group 5" id="5"/>
          <p:cNvGrpSpPr/>
          <p:nvPr/>
        </p:nvGrpSpPr>
        <p:grpSpPr>
          <a:xfrm rot="0">
            <a:off x="5565242" y="2264969"/>
            <a:ext cx="7157515" cy="3112205"/>
            <a:chOff x="0" y="0"/>
            <a:chExt cx="9543354" cy="4149607"/>
          </a:xfrm>
        </p:grpSpPr>
        <p:sp>
          <p:nvSpPr>
            <p:cNvPr name="Freeform 6" id="6"/>
            <p:cNvSpPr/>
            <p:nvPr/>
          </p:nvSpPr>
          <p:spPr>
            <a:xfrm flipH="false" flipV="false" rot="0">
              <a:off x="7336599" y="789127"/>
              <a:ext cx="2206755" cy="1081310"/>
            </a:xfrm>
            <a:custGeom>
              <a:avLst/>
              <a:gdLst/>
              <a:ahLst/>
              <a:cxnLst/>
              <a:rect r="r" b="b" t="t" l="l"/>
              <a:pathLst>
                <a:path h="1081310" w="2206755">
                  <a:moveTo>
                    <a:pt x="0" y="0"/>
                  </a:moveTo>
                  <a:lnTo>
                    <a:pt x="2206755" y="0"/>
                  </a:lnTo>
                  <a:lnTo>
                    <a:pt x="2206755" y="1081310"/>
                  </a:lnTo>
                  <a:lnTo>
                    <a:pt x="0" y="1081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49605" y="0"/>
              <a:ext cx="1751456" cy="1965168"/>
            </a:xfrm>
            <a:custGeom>
              <a:avLst/>
              <a:gdLst/>
              <a:ahLst/>
              <a:cxnLst/>
              <a:rect r="r" b="b" t="t" l="l"/>
              <a:pathLst>
                <a:path h="1965168" w="1751456">
                  <a:moveTo>
                    <a:pt x="0" y="0"/>
                  </a:moveTo>
                  <a:lnTo>
                    <a:pt x="1751455" y="0"/>
                  </a:lnTo>
                  <a:lnTo>
                    <a:pt x="1751455" y="1965168"/>
                  </a:lnTo>
                  <a:lnTo>
                    <a:pt x="0" y="19651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2327118"/>
              <a:ext cx="9178301" cy="1822489"/>
            </a:xfrm>
            <a:prstGeom prst="rect">
              <a:avLst/>
            </a:prstGeom>
          </p:spPr>
          <p:txBody>
            <a:bodyPr anchor="t" rtlCol="false" tIns="0" lIns="0" bIns="0" rIns="0">
              <a:spAutoFit/>
            </a:bodyPr>
            <a:lstStyle/>
            <a:p>
              <a:pPr algn="just">
                <a:lnSpc>
                  <a:spcPts val="8923"/>
                </a:lnSpc>
              </a:pPr>
              <a:r>
                <a:rPr lang="en-US" sz="10751" spc="-419">
                  <a:solidFill>
                    <a:srgbClr val="FFFFFF"/>
                  </a:solidFill>
                  <a:latin typeface="Josefin Sans Bold"/>
                </a:rPr>
                <a:t>FIN</a:t>
              </a:r>
              <a:r>
                <a:rPr lang="en-US" sz="10751" spc="-419">
                  <a:solidFill>
                    <a:srgbClr val="0CC0DF"/>
                  </a:solidFill>
                  <a:latin typeface="Josefin Sans Bold"/>
                </a:rPr>
                <a:t>LEARN</a:t>
              </a:r>
            </a:p>
          </p:txBody>
        </p:sp>
        <p:sp>
          <p:nvSpPr>
            <p:cNvPr name="Freeform 9" id="9"/>
            <p:cNvSpPr/>
            <p:nvPr/>
          </p:nvSpPr>
          <p:spPr>
            <a:xfrm flipH="false" flipV="false" rot="0">
              <a:off x="2405187" y="700892"/>
              <a:ext cx="4732979" cy="1256391"/>
            </a:xfrm>
            <a:custGeom>
              <a:avLst/>
              <a:gdLst/>
              <a:ahLst/>
              <a:cxnLst/>
              <a:rect r="r" b="b" t="t" l="l"/>
              <a:pathLst>
                <a:path h="1256391" w="4732979">
                  <a:moveTo>
                    <a:pt x="0" y="0"/>
                  </a:moveTo>
                  <a:lnTo>
                    <a:pt x="4732980" y="0"/>
                  </a:lnTo>
                  <a:lnTo>
                    <a:pt x="4732980" y="1256391"/>
                  </a:lnTo>
                  <a:lnTo>
                    <a:pt x="0" y="12563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259" r="0" b="-3259"/>
            </a:stretch>
          </a:blipFill>
        </p:spPr>
      </p:sp>
      <p:grpSp>
        <p:nvGrpSpPr>
          <p:cNvPr name="Group 3" id="3"/>
          <p:cNvGrpSpPr/>
          <p:nvPr/>
        </p:nvGrpSpPr>
        <p:grpSpPr>
          <a:xfrm rot="0">
            <a:off x="7788453" y="2191841"/>
            <a:ext cx="771999" cy="771999"/>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5" id="5"/>
          <p:cNvGrpSpPr/>
          <p:nvPr/>
        </p:nvGrpSpPr>
        <p:grpSpPr>
          <a:xfrm rot="0">
            <a:off x="7788453" y="3471682"/>
            <a:ext cx="771999" cy="771999"/>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7" id="7"/>
          <p:cNvGrpSpPr/>
          <p:nvPr/>
        </p:nvGrpSpPr>
        <p:grpSpPr>
          <a:xfrm rot="0">
            <a:off x="7788453" y="6031363"/>
            <a:ext cx="771999" cy="771999"/>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9" id="9"/>
          <p:cNvGrpSpPr/>
          <p:nvPr/>
        </p:nvGrpSpPr>
        <p:grpSpPr>
          <a:xfrm rot="0">
            <a:off x="7788453" y="4751522"/>
            <a:ext cx="771999" cy="771999"/>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11" id="11"/>
          <p:cNvGrpSpPr/>
          <p:nvPr/>
        </p:nvGrpSpPr>
        <p:grpSpPr>
          <a:xfrm rot="0">
            <a:off x="7788453" y="7311203"/>
            <a:ext cx="771999" cy="771999"/>
            <a:chOff x="0" y="0"/>
            <a:chExt cx="6350000" cy="6350000"/>
          </a:xfrm>
        </p:grpSpPr>
        <p:sp>
          <p:nvSpPr>
            <p:cNvPr name="Freeform 12" id="1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13" id="13"/>
          <p:cNvGrpSpPr/>
          <p:nvPr/>
        </p:nvGrpSpPr>
        <p:grpSpPr>
          <a:xfrm rot="0">
            <a:off x="15280392" y="9258300"/>
            <a:ext cx="1978908" cy="860462"/>
            <a:chOff x="0" y="0"/>
            <a:chExt cx="2638544" cy="1147282"/>
          </a:xfrm>
        </p:grpSpPr>
        <p:sp>
          <p:nvSpPr>
            <p:cNvPr name="Freeform 14" id="14"/>
            <p:cNvSpPr/>
            <p:nvPr/>
          </p:nvSpPr>
          <p:spPr>
            <a:xfrm flipH="false" flipV="false" rot="0">
              <a:off x="2028421" y="218178"/>
              <a:ext cx="610123" cy="298960"/>
            </a:xfrm>
            <a:custGeom>
              <a:avLst/>
              <a:gdLst/>
              <a:ahLst/>
              <a:cxnLst/>
              <a:rect r="r" b="b" t="t" l="l"/>
              <a:pathLst>
                <a:path h="298960" w="610123">
                  <a:moveTo>
                    <a:pt x="0" y="0"/>
                  </a:moveTo>
                  <a:lnTo>
                    <a:pt x="610123" y="0"/>
                  </a:lnTo>
                  <a:lnTo>
                    <a:pt x="610123" y="298960"/>
                  </a:lnTo>
                  <a:lnTo>
                    <a:pt x="0" y="298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24307" y="0"/>
              <a:ext cx="484242" cy="543329"/>
            </a:xfrm>
            <a:custGeom>
              <a:avLst/>
              <a:gdLst/>
              <a:ahLst/>
              <a:cxnLst/>
              <a:rect r="r" b="b" t="t" l="l"/>
              <a:pathLst>
                <a:path h="543329" w="484242">
                  <a:moveTo>
                    <a:pt x="0" y="0"/>
                  </a:moveTo>
                  <a:lnTo>
                    <a:pt x="484242" y="0"/>
                  </a:lnTo>
                  <a:lnTo>
                    <a:pt x="484242" y="543329"/>
                  </a:lnTo>
                  <a:lnTo>
                    <a:pt x="0" y="543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0" y="638579"/>
              <a:ext cx="2537614" cy="508703"/>
            </a:xfrm>
            <a:prstGeom prst="rect">
              <a:avLst/>
            </a:prstGeom>
          </p:spPr>
          <p:txBody>
            <a:bodyPr anchor="t" rtlCol="false" tIns="0" lIns="0" bIns="0" rIns="0">
              <a:spAutoFit/>
            </a:bodyPr>
            <a:lstStyle/>
            <a:p>
              <a:pPr algn="just">
                <a:lnSpc>
                  <a:spcPts val="2467"/>
                </a:lnSpc>
              </a:pPr>
              <a:r>
                <a:rPr lang="en-US" sz="2972" spc="-115">
                  <a:solidFill>
                    <a:srgbClr val="FFFFFF"/>
                  </a:solidFill>
                  <a:latin typeface="Josefin Sans Bold"/>
                </a:rPr>
                <a:t>FIN</a:t>
              </a:r>
              <a:r>
                <a:rPr lang="en-US" sz="2972" spc="-115">
                  <a:solidFill>
                    <a:srgbClr val="0CC0DF"/>
                  </a:solidFill>
                  <a:latin typeface="Josefin Sans Bold"/>
                </a:rPr>
                <a:t>LEARN</a:t>
              </a:r>
            </a:p>
          </p:txBody>
        </p:sp>
        <p:sp>
          <p:nvSpPr>
            <p:cNvPr name="Freeform 17" id="17"/>
            <p:cNvSpPr/>
            <p:nvPr/>
          </p:nvSpPr>
          <p:spPr>
            <a:xfrm flipH="false" flipV="false" rot="0">
              <a:off x="664986" y="193782"/>
              <a:ext cx="1308573" cy="347367"/>
            </a:xfrm>
            <a:custGeom>
              <a:avLst/>
              <a:gdLst/>
              <a:ahLst/>
              <a:cxnLst/>
              <a:rect r="r" b="b" t="t" l="l"/>
              <a:pathLst>
                <a:path h="347367" w="1308573">
                  <a:moveTo>
                    <a:pt x="0" y="0"/>
                  </a:moveTo>
                  <a:lnTo>
                    <a:pt x="1308573" y="0"/>
                  </a:lnTo>
                  <a:lnTo>
                    <a:pt x="1308573" y="347367"/>
                  </a:lnTo>
                  <a:lnTo>
                    <a:pt x="0" y="347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8" id="18"/>
          <p:cNvSpPr txBox="true"/>
          <p:nvPr/>
        </p:nvSpPr>
        <p:spPr>
          <a:xfrm rot="0">
            <a:off x="9204270" y="1961383"/>
            <a:ext cx="7322748" cy="943356"/>
          </a:xfrm>
          <a:prstGeom prst="rect">
            <a:avLst/>
          </a:prstGeom>
        </p:spPr>
        <p:txBody>
          <a:bodyPr anchor="t" rtlCol="false" tIns="0" lIns="0" bIns="0" rIns="0">
            <a:spAutoFit/>
          </a:bodyPr>
          <a:lstStyle/>
          <a:p>
            <a:pPr algn="l">
              <a:lnSpc>
                <a:spcPts val="8242"/>
              </a:lnSpc>
            </a:pPr>
            <a:r>
              <a:rPr lang="en-US" sz="4121" spc="461">
                <a:solidFill>
                  <a:srgbClr val="FFFFFF"/>
                </a:solidFill>
                <a:latin typeface="Josefin Sans"/>
              </a:rPr>
              <a:t>Background</a:t>
            </a:r>
          </a:p>
        </p:txBody>
      </p:sp>
      <p:sp>
        <p:nvSpPr>
          <p:cNvPr name="TextBox 19" id="19"/>
          <p:cNvSpPr txBox="true"/>
          <p:nvPr/>
        </p:nvSpPr>
        <p:spPr>
          <a:xfrm rot="0">
            <a:off x="7901847" y="2181410"/>
            <a:ext cx="545211" cy="669036"/>
          </a:xfrm>
          <a:prstGeom prst="rect">
            <a:avLst/>
          </a:prstGeom>
        </p:spPr>
        <p:txBody>
          <a:bodyPr anchor="t" rtlCol="false" tIns="0" lIns="0" bIns="0" rIns="0">
            <a:spAutoFit/>
          </a:bodyPr>
          <a:lstStyle/>
          <a:p>
            <a:pPr algn="ctr">
              <a:lnSpc>
                <a:spcPts val="5652"/>
              </a:lnSpc>
            </a:pPr>
            <a:r>
              <a:rPr lang="en-US" sz="3600" spc="385">
                <a:solidFill>
                  <a:srgbClr val="06090F"/>
                </a:solidFill>
                <a:latin typeface="Josefin Sans Bold"/>
              </a:rPr>
              <a:t>1</a:t>
            </a:r>
          </a:p>
        </p:txBody>
      </p:sp>
      <p:sp>
        <p:nvSpPr>
          <p:cNvPr name="TextBox 20" id="20"/>
          <p:cNvSpPr txBox="true"/>
          <p:nvPr/>
        </p:nvSpPr>
        <p:spPr>
          <a:xfrm rot="0">
            <a:off x="9204270" y="3243451"/>
            <a:ext cx="7322748" cy="943356"/>
          </a:xfrm>
          <a:prstGeom prst="rect">
            <a:avLst/>
          </a:prstGeom>
        </p:spPr>
        <p:txBody>
          <a:bodyPr anchor="t" rtlCol="false" tIns="0" lIns="0" bIns="0" rIns="0">
            <a:spAutoFit/>
          </a:bodyPr>
          <a:lstStyle/>
          <a:p>
            <a:pPr algn="l" marL="0" indent="0" lvl="1">
              <a:lnSpc>
                <a:spcPts val="8242"/>
              </a:lnSpc>
              <a:spcBef>
                <a:spcPct val="0"/>
              </a:spcBef>
            </a:pPr>
            <a:r>
              <a:rPr lang="en-US" sz="4121" spc="461">
                <a:solidFill>
                  <a:srgbClr val="FFFFFF"/>
                </a:solidFill>
                <a:latin typeface="Josefin Sans"/>
              </a:rPr>
              <a:t>Demo</a:t>
            </a:r>
          </a:p>
        </p:txBody>
      </p:sp>
      <p:sp>
        <p:nvSpPr>
          <p:cNvPr name="TextBox 21" id="21"/>
          <p:cNvSpPr txBox="true"/>
          <p:nvPr/>
        </p:nvSpPr>
        <p:spPr>
          <a:xfrm rot="0">
            <a:off x="7901847" y="346125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spc="385" u="none">
                <a:solidFill>
                  <a:srgbClr val="06090F"/>
                </a:solidFill>
                <a:latin typeface="Josefin Sans Bold"/>
              </a:rPr>
              <a:t>2</a:t>
            </a:r>
          </a:p>
        </p:txBody>
      </p:sp>
      <p:sp>
        <p:nvSpPr>
          <p:cNvPr name="TextBox 22" id="22"/>
          <p:cNvSpPr txBox="true"/>
          <p:nvPr/>
        </p:nvSpPr>
        <p:spPr>
          <a:xfrm rot="0">
            <a:off x="9204270" y="5807588"/>
            <a:ext cx="7322748" cy="943356"/>
          </a:xfrm>
          <a:prstGeom prst="rect">
            <a:avLst/>
          </a:prstGeom>
        </p:spPr>
        <p:txBody>
          <a:bodyPr anchor="t" rtlCol="false" tIns="0" lIns="0" bIns="0" rIns="0">
            <a:spAutoFit/>
          </a:bodyPr>
          <a:lstStyle/>
          <a:p>
            <a:pPr algn="l" marL="0" indent="0" lvl="1">
              <a:lnSpc>
                <a:spcPts val="8242"/>
              </a:lnSpc>
              <a:spcBef>
                <a:spcPct val="0"/>
              </a:spcBef>
            </a:pPr>
            <a:r>
              <a:rPr lang="en-US" sz="4121" spc="461">
                <a:solidFill>
                  <a:srgbClr val="FFFFFF"/>
                </a:solidFill>
                <a:latin typeface="Josefin Sans"/>
              </a:rPr>
              <a:t>Software Architecture</a:t>
            </a:r>
          </a:p>
        </p:txBody>
      </p:sp>
      <p:sp>
        <p:nvSpPr>
          <p:cNvPr name="TextBox 23" id="23"/>
          <p:cNvSpPr txBox="true"/>
          <p:nvPr/>
        </p:nvSpPr>
        <p:spPr>
          <a:xfrm rot="0">
            <a:off x="7901847" y="602093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spc="385" u="none">
                <a:solidFill>
                  <a:srgbClr val="06090F"/>
                </a:solidFill>
                <a:latin typeface="Josefin Sans Bold"/>
              </a:rPr>
              <a:t>4</a:t>
            </a:r>
          </a:p>
        </p:txBody>
      </p:sp>
      <p:sp>
        <p:nvSpPr>
          <p:cNvPr name="TextBox 24" id="24"/>
          <p:cNvSpPr txBox="true"/>
          <p:nvPr/>
        </p:nvSpPr>
        <p:spPr>
          <a:xfrm rot="0">
            <a:off x="9204270" y="4525519"/>
            <a:ext cx="7322748" cy="943356"/>
          </a:xfrm>
          <a:prstGeom prst="rect">
            <a:avLst/>
          </a:prstGeom>
        </p:spPr>
        <p:txBody>
          <a:bodyPr anchor="t" rtlCol="false" tIns="0" lIns="0" bIns="0" rIns="0">
            <a:spAutoFit/>
          </a:bodyPr>
          <a:lstStyle/>
          <a:p>
            <a:pPr algn="l" marL="0" indent="0" lvl="1">
              <a:lnSpc>
                <a:spcPts val="8242"/>
              </a:lnSpc>
              <a:spcBef>
                <a:spcPct val="0"/>
              </a:spcBef>
            </a:pPr>
            <a:r>
              <a:rPr lang="en-US" sz="4121" spc="461">
                <a:solidFill>
                  <a:srgbClr val="FFFFFF"/>
                </a:solidFill>
                <a:latin typeface="Josefin Sans"/>
              </a:rPr>
              <a:t>Process</a:t>
            </a:r>
          </a:p>
        </p:txBody>
      </p:sp>
      <p:sp>
        <p:nvSpPr>
          <p:cNvPr name="TextBox 25" id="25"/>
          <p:cNvSpPr txBox="true"/>
          <p:nvPr/>
        </p:nvSpPr>
        <p:spPr>
          <a:xfrm rot="0">
            <a:off x="7901847" y="474109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spc="385" u="none">
                <a:solidFill>
                  <a:srgbClr val="06090F"/>
                </a:solidFill>
                <a:latin typeface="Josefin Sans Bold"/>
              </a:rPr>
              <a:t>3</a:t>
            </a:r>
          </a:p>
        </p:txBody>
      </p:sp>
      <p:sp>
        <p:nvSpPr>
          <p:cNvPr name="TextBox 26" id="26"/>
          <p:cNvSpPr txBox="true"/>
          <p:nvPr/>
        </p:nvSpPr>
        <p:spPr>
          <a:xfrm rot="0">
            <a:off x="9204270" y="7089656"/>
            <a:ext cx="7322748" cy="943356"/>
          </a:xfrm>
          <a:prstGeom prst="rect">
            <a:avLst/>
          </a:prstGeom>
        </p:spPr>
        <p:txBody>
          <a:bodyPr anchor="t" rtlCol="false" tIns="0" lIns="0" bIns="0" rIns="0">
            <a:spAutoFit/>
          </a:bodyPr>
          <a:lstStyle/>
          <a:p>
            <a:pPr algn="l" marL="0" indent="0" lvl="1">
              <a:lnSpc>
                <a:spcPts val="8242"/>
              </a:lnSpc>
              <a:spcBef>
                <a:spcPct val="0"/>
              </a:spcBef>
            </a:pPr>
            <a:r>
              <a:rPr lang="en-US" sz="4121" spc="461">
                <a:solidFill>
                  <a:srgbClr val="FFFFFF"/>
                </a:solidFill>
                <a:latin typeface="Josefin Sans"/>
              </a:rPr>
              <a:t>Technical</a:t>
            </a:r>
          </a:p>
        </p:txBody>
      </p:sp>
      <p:sp>
        <p:nvSpPr>
          <p:cNvPr name="TextBox 27" id="27"/>
          <p:cNvSpPr txBox="true"/>
          <p:nvPr/>
        </p:nvSpPr>
        <p:spPr>
          <a:xfrm rot="0">
            <a:off x="7901847" y="730077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spc="385" u="none">
                <a:solidFill>
                  <a:srgbClr val="06090F"/>
                </a:solidFill>
                <a:latin typeface="Josefin Sans Bold"/>
              </a:rPr>
              <a:t>5</a:t>
            </a:r>
          </a:p>
        </p:txBody>
      </p:sp>
      <p:sp>
        <p:nvSpPr>
          <p:cNvPr name="TextBox 28" id="28"/>
          <p:cNvSpPr txBox="true"/>
          <p:nvPr/>
        </p:nvSpPr>
        <p:spPr>
          <a:xfrm rot="0">
            <a:off x="1028700" y="2701672"/>
            <a:ext cx="4556726" cy="4895850"/>
          </a:xfrm>
          <a:prstGeom prst="rect">
            <a:avLst/>
          </a:prstGeom>
        </p:spPr>
        <p:txBody>
          <a:bodyPr anchor="t" rtlCol="false" tIns="0" lIns="0" bIns="0" rIns="0">
            <a:spAutoFit/>
          </a:bodyPr>
          <a:lstStyle/>
          <a:p>
            <a:pPr algn="l" marL="0" indent="0" lvl="0">
              <a:lnSpc>
                <a:spcPts val="9600"/>
              </a:lnSpc>
              <a:spcBef>
                <a:spcPct val="0"/>
              </a:spcBef>
            </a:pPr>
            <a:r>
              <a:rPr lang="en-US" sz="8000" spc="856">
                <a:solidFill>
                  <a:srgbClr val="FFFFFF"/>
                </a:solidFill>
                <a:latin typeface="Josefin Sans Bold"/>
              </a:rPr>
              <a:t>TABLE OF CONTENTS</a:t>
            </a:r>
          </a:p>
        </p:txBody>
      </p:sp>
      <p:sp>
        <p:nvSpPr>
          <p:cNvPr name="AutoShape 29" id="29"/>
          <p:cNvSpPr/>
          <p:nvPr/>
        </p:nvSpPr>
        <p:spPr>
          <a:xfrm>
            <a:off x="6554500" y="2191841"/>
            <a:ext cx="14592" cy="5891361"/>
          </a:xfrm>
          <a:prstGeom prst="line">
            <a:avLst/>
          </a:prstGeom>
          <a:ln cap="flat" w="38100">
            <a:solidFill>
              <a:srgbClr val="3BC0D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1333" r="0" b="-21333"/>
            </a:stretch>
          </a:blipFill>
        </p:spPr>
      </p:sp>
      <p:sp>
        <p:nvSpPr>
          <p:cNvPr name="AutoShape 3" id="3"/>
          <p:cNvSpPr/>
          <p:nvPr/>
        </p:nvSpPr>
        <p:spPr>
          <a:xfrm flipH="true">
            <a:off x="1167433" y="3990768"/>
            <a:ext cx="938074" cy="0"/>
          </a:xfrm>
          <a:prstGeom prst="line">
            <a:avLst/>
          </a:prstGeom>
          <a:ln cap="flat" w="28575">
            <a:solidFill>
              <a:srgbClr val="0CC0DF"/>
            </a:solidFill>
            <a:prstDash val="solid"/>
            <a:headEnd type="none" len="sm" w="sm"/>
            <a:tailEnd type="none" len="sm" w="sm"/>
          </a:ln>
        </p:spPr>
      </p:sp>
      <p:grpSp>
        <p:nvGrpSpPr>
          <p:cNvPr name="Group 4" id="4"/>
          <p:cNvGrpSpPr/>
          <p:nvPr/>
        </p:nvGrpSpPr>
        <p:grpSpPr>
          <a:xfrm rot="0">
            <a:off x="15280392" y="9258300"/>
            <a:ext cx="1978908" cy="860462"/>
            <a:chOff x="0" y="0"/>
            <a:chExt cx="2638544" cy="1147282"/>
          </a:xfrm>
        </p:grpSpPr>
        <p:sp>
          <p:nvSpPr>
            <p:cNvPr name="Freeform 5" id="5"/>
            <p:cNvSpPr/>
            <p:nvPr/>
          </p:nvSpPr>
          <p:spPr>
            <a:xfrm flipH="false" flipV="false" rot="0">
              <a:off x="2028421" y="218178"/>
              <a:ext cx="610123" cy="298960"/>
            </a:xfrm>
            <a:custGeom>
              <a:avLst/>
              <a:gdLst/>
              <a:ahLst/>
              <a:cxnLst/>
              <a:rect r="r" b="b" t="t" l="l"/>
              <a:pathLst>
                <a:path h="298960" w="610123">
                  <a:moveTo>
                    <a:pt x="0" y="0"/>
                  </a:moveTo>
                  <a:lnTo>
                    <a:pt x="610123" y="0"/>
                  </a:lnTo>
                  <a:lnTo>
                    <a:pt x="610123" y="298960"/>
                  </a:lnTo>
                  <a:lnTo>
                    <a:pt x="0" y="298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4307" y="0"/>
              <a:ext cx="484242" cy="543329"/>
            </a:xfrm>
            <a:custGeom>
              <a:avLst/>
              <a:gdLst/>
              <a:ahLst/>
              <a:cxnLst/>
              <a:rect r="r" b="b" t="t" l="l"/>
              <a:pathLst>
                <a:path h="543329" w="484242">
                  <a:moveTo>
                    <a:pt x="0" y="0"/>
                  </a:moveTo>
                  <a:lnTo>
                    <a:pt x="484242" y="0"/>
                  </a:lnTo>
                  <a:lnTo>
                    <a:pt x="484242" y="543329"/>
                  </a:lnTo>
                  <a:lnTo>
                    <a:pt x="0" y="543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0" y="638579"/>
              <a:ext cx="2537614" cy="508703"/>
            </a:xfrm>
            <a:prstGeom prst="rect">
              <a:avLst/>
            </a:prstGeom>
          </p:spPr>
          <p:txBody>
            <a:bodyPr anchor="t" rtlCol="false" tIns="0" lIns="0" bIns="0" rIns="0">
              <a:spAutoFit/>
            </a:bodyPr>
            <a:lstStyle/>
            <a:p>
              <a:pPr algn="just">
                <a:lnSpc>
                  <a:spcPts val="2467"/>
                </a:lnSpc>
              </a:pPr>
              <a:r>
                <a:rPr lang="en-US" sz="2972" spc="-115">
                  <a:solidFill>
                    <a:srgbClr val="FFFFFF"/>
                  </a:solidFill>
                  <a:latin typeface="Josefin Sans Bold"/>
                </a:rPr>
                <a:t>FIN</a:t>
              </a:r>
              <a:r>
                <a:rPr lang="en-US" sz="2972" spc="-115">
                  <a:solidFill>
                    <a:srgbClr val="0CC0DF"/>
                  </a:solidFill>
                  <a:latin typeface="Josefin Sans Bold"/>
                </a:rPr>
                <a:t>LEARN</a:t>
              </a:r>
            </a:p>
          </p:txBody>
        </p:sp>
        <p:sp>
          <p:nvSpPr>
            <p:cNvPr name="Freeform 8" id="8"/>
            <p:cNvSpPr/>
            <p:nvPr/>
          </p:nvSpPr>
          <p:spPr>
            <a:xfrm flipH="false" flipV="false" rot="0">
              <a:off x="664986" y="193782"/>
              <a:ext cx="1308573" cy="347367"/>
            </a:xfrm>
            <a:custGeom>
              <a:avLst/>
              <a:gdLst/>
              <a:ahLst/>
              <a:cxnLst/>
              <a:rect r="r" b="b" t="t" l="l"/>
              <a:pathLst>
                <a:path h="347367" w="1308573">
                  <a:moveTo>
                    <a:pt x="0" y="0"/>
                  </a:moveTo>
                  <a:lnTo>
                    <a:pt x="1308573" y="0"/>
                  </a:lnTo>
                  <a:lnTo>
                    <a:pt x="1308573" y="347367"/>
                  </a:lnTo>
                  <a:lnTo>
                    <a:pt x="0" y="347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11085627" y="1377699"/>
            <a:ext cx="6173673" cy="7531601"/>
          </a:xfrm>
          <a:custGeom>
            <a:avLst/>
            <a:gdLst/>
            <a:ahLst/>
            <a:cxnLst/>
            <a:rect r="r" b="b" t="t" l="l"/>
            <a:pathLst>
              <a:path h="7531601" w="6173673">
                <a:moveTo>
                  <a:pt x="0" y="0"/>
                </a:moveTo>
                <a:lnTo>
                  <a:pt x="6173673" y="0"/>
                </a:lnTo>
                <a:lnTo>
                  <a:pt x="6173673" y="7531602"/>
                </a:lnTo>
                <a:lnTo>
                  <a:pt x="0" y="75316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167433" y="971550"/>
            <a:ext cx="8234586" cy="1754886"/>
          </a:xfrm>
          <a:prstGeom prst="rect">
            <a:avLst/>
          </a:prstGeom>
        </p:spPr>
        <p:txBody>
          <a:bodyPr anchor="t" rtlCol="false" tIns="0" lIns="0" bIns="0" rIns="0">
            <a:spAutoFit/>
          </a:bodyPr>
          <a:lstStyle/>
          <a:p>
            <a:pPr>
              <a:lnSpc>
                <a:spcPts val="6912"/>
              </a:lnSpc>
            </a:pPr>
            <a:r>
              <a:rPr lang="en-US" sz="5400" spc="577">
                <a:solidFill>
                  <a:srgbClr val="FFFFFF"/>
                </a:solidFill>
                <a:latin typeface="Josefin Sans Bold"/>
              </a:rPr>
              <a:t>WHAT ARE WE TRYING TO SOLVE?</a:t>
            </a:r>
          </a:p>
        </p:txBody>
      </p:sp>
      <p:sp>
        <p:nvSpPr>
          <p:cNvPr name="TextBox 11" id="11"/>
          <p:cNvSpPr txBox="true"/>
          <p:nvPr/>
        </p:nvSpPr>
        <p:spPr>
          <a:xfrm rot="0">
            <a:off x="1167433" y="2848664"/>
            <a:ext cx="8234586" cy="934720"/>
          </a:xfrm>
          <a:prstGeom prst="rect">
            <a:avLst/>
          </a:prstGeom>
        </p:spPr>
        <p:txBody>
          <a:bodyPr anchor="t" rtlCol="false" tIns="0" lIns="0" bIns="0" rIns="0">
            <a:spAutoFit/>
          </a:bodyPr>
          <a:lstStyle/>
          <a:p>
            <a:pPr>
              <a:lnSpc>
                <a:spcPts val="3680"/>
              </a:lnSpc>
            </a:pPr>
            <a:r>
              <a:rPr lang="en-US" sz="3200" spc="307">
                <a:solidFill>
                  <a:srgbClr val="FFFFFF"/>
                </a:solidFill>
                <a:latin typeface="Josefin Sans"/>
              </a:rPr>
              <a:t>IMPROVE FINANCIAL LITERACY AMONG YOUNG ADULTS</a:t>
            </a:r>
          </a:p>
        </p:txBody>
      </p:sp>
      <p:sp>
        <p:nvSpPr>
          <p:cNvPr name="TextBox 12" id="12"/>
          <p:cNvSpPr txBox="true"/>
          <p:nvPr/>
        </p:nvSpPr>
        <p:spPr>
          <a:xfrm rot="0">
            <a:off x="1220615" y="4306143"/>
            <a:ext cx="8618416" cy="1524127"/>
          </a:xfrm>
          <a:prstGeom prst="rect">
            <a:avLst/>
          </a:prstGeom>
        </p:spPr>
        <p:txBody>
          <a:bodyPr anchor="t" rtlCol="false" tIns="0" lIns="0" bIns="0" rIns="0">
            <a:spAutoFit/>
          </a:bodyPr>
          <a:lstStyle/>
          <a:p>
            <a:pPr>
              <a:lnSpc>
                <a:spcPts val="3058"/>
              </a:lnSpc>
            </a:pPr>
            <a:r>
              <a:rPr lang="en-US" sz="2299" spc="71">
                <a:solidFill>
                  <a:srgbClr val="FFFFFF"/>
                </a:solidFill>
                <a:latin typeface="Josefin Sans"/>
              </a:rPr>
              <a:t>Lack of Financial Literacy:</a:t>
            </a:r>
          </a:p>
          <a:p>
            <a:pPr marL="496567" indent="-248284" lvl="1">
              <a:lnSpc>
                <a:spcPts val="3058"/>
              </a:lnSpc>
              <a:buFont typeface="Arial"/>
              <a:buChar char="•"/>
            </a:pPr>
            <a:r>
              <a:rPr lang="en-US" sz="2299" spc="71">
                <a:solidFill>
                  <a:srgbClr val="FFFFFF"/>
                </a:solidFill>
                <a:latin typeface="Josefin Sans"/>
              </a:rPr>
              <a:t>Complex terms and concepts in finance </a:t>
            </a:r>
          </a:p>
          <a:p>
            <a:pPr marL="496567" indent="-248284" lvl="1">
              <a:lnSpc>
                <a:spcPts val="3058"/>
              </a:lnSpc>
              <a:buFont typeface="Arial"/>
              <a:buChar char="•"/>
            </a:pPr>
            <a:r>
              <a:rPr lang="en-US" sz="2299" spc="71">
                <a:solidFill>
                  <a:srgbClr val="FFFFFF"/>
                </a:solidFill>
                <a:latin typeface="Josefin Sans"/>
              </a:rPr>
              <a:t>Too many sources of information</a:t>
            </a:r>
          </a:p>
          <a:p>
            <a:pPr marL="496567" indent="-248284" lvl="1">
              <a:lnSpc>
                <a:spcPts val="3058"/>
              </a:lnSpc>
              <a:buFont typeface="Arial"/>
              <a:buChar char="•"/>
            </a:pPr>
            <a:r>
              <a:rPr lang="en-US" sz="2299" spc="71">
                <a:solidFill>
                  <a:srgbClr val="FFFFFF"/>
                </a:solidFill>
                <a:latin typeface="Josefin Sans"/>
              </a:rPr>
              <a:t>Inaccurate and conflicting advice</a:t>
            </a:r>
          </a:p>
        </p:txBody>
      </p:sp>
      <p:sp>
        <p:nvSpPr>
          <p:cNvPr name="TextBox 13" id="13"/>
          <p:cNvSpPr txBox="true"/>
          <p:nvPr/>
        </p:nvSpPr>
        <p:spPr>
          <a:xfrm rot="0">
            <a:off x="1167433" y="5982671"/>
            <a:ext cx="8618416" cy="1524127"/>
          </a:xfrm>
          <a:prstGeom prst="rect">
            <a:avLst/>
          </a:prstGeom>
        </p:spPr>
        <p:txBody>
          <a:bodyPr anchor="t" rtlCol="false" tIns="0" lIns="0" bIns="0" rIns="0">
            <a:spAutoFit/>
          </a:bodyPr>
          <a:lstStyle/>
          <a:p>
            <a:pPr>
              <a:lnSpc>
                <a:spcPts val="3058"/>
              </a:lnSpc>
            </a:pPr>
            <a:r>
              <a:rPr lang="en-US" sz="2299" spc="71">
                <a:solidFill>
                  <a:srgbClr val="FFFFFF"/>
                </a:solidFill>
                <a:latin typeface="Josefin Sans"/>
              </a:rPr>
              <a:t>Fear of making mistakes: </a:t>
            </a:r>
          </a:p>
          <a:p>
            <a:pPr marL="496567" indent="-248284" lvl="1">
              <a:lnSpc>
                <a:spcPts val="3058"/>
              </a:lnSpc>
              <a:buFont typeface="Arial"/>
              <a:buChar char="•"/>
            </a:pPr>
            <a:r>
              <a:rPr lang="en-US" sz="2299" spc="71">
                <a:solidFill>
                  <a:srgbClr val="FFFFFF"/>
                </a:solidFill>
                <a:latin typeface="Josefin Sans"/>
              </a:rPr>
              <a:t>Avoid risk even favourable</a:t>
            </a:r>
          </a:p>
          <a:p>
            <a:pPr marL="496567" indent="-248284" lvl="1">
              <a:lnSpc>
                <a:spcPts val="3058"/>
              </a:lnSpc>
              <a:buFont typeface="Arial"/>
              <a:buChar char="•"/>
            </a:pPr>
            <a:r>
              <a:rPr lang="en-US" sz="2299" spc="71">
                <a:solidFill>
                  <a:srgbClr val="FFFFFF"/>
                </a:solidFill>
                <a:latin typeface="Josefin Sans"/>
              </a:rPr>
              <a:t>Avoid investing</a:t>
            </a:r>
          </a:p>
          <a:p>
            <a:pPr marL="496567" indent="-248284" lvl="1">
              <a:lnSpc>
                <a:spcPts val="3058"/>
              </a:lnSpc>
              <a:buFont typeface="Arial"/>
              <a:buChar char="•"/>
            </a:pPr>
            <a:r>
              <a:rPr lang="en-US" sz="2299" spc="71">
                <a:solidFill>
                  <a:srgbClr val="FFFFFF"/>
                </a:solidFill>
                <a:latin typeface="Josefin Sans"/>
              </a:rPr>
              <a:t>Uninformed decisions due to peer pressure</a:t>
            </a:r>
          </a:p>
        </p:txBody>
      </p:sp>
      <p:sp>
        <p:nvSpPr>
          <p:cNvPr name="TextBox 14" id="14"/>
          <p:cNvSpPr txBox="true"/>
          <p:nvPr/>
        </p:nvSpPr>
        <p:spPr>
          <a:xfrm rot="0">
            <a:off x="1167433" y="7783404"/>
            <a:ext cx="8618416" cy="1905127"/>
          </a:xfrm>
          <a:prstGeom prst="rect">
            <a:avLst/>
          </a:prstGeom>
        </p:spPr>
        <p:txBody>
          <a:bodyPr anchor="t" rtlCol="false" tIns="0" lIns="0" bIns="0" rIns="0">
            <a:spAutoFit/>
          </a:bodyPr>
          <a:lstStyle/>
          <a:p>
            <a:pPr>
              <a:lnSpc>
                <a:spcPts val="3058"/>
              </a:lnSpc>
            </a:pPr>
            <a:r>
              <a:rPr lang="en-US" sz="2299" spc="71">
                <a:solidFill>
                  <a:srgbClr val="FFFFFF"/>
                </a:solidFill>
                <a:latin typeface="Josefin Sans"/>
              </a:rPr>
              <a:t>Disengaging traditional education:</a:t>
            </a:r>
          </a:p>
          <a:p>
            <a:pPr marL="496567" indent="-248284" lvl="1">
              <a:lnSpc>
                <a:spcPts val="3058"/>
              </a:lnSpc>
              <a:buFont typeface="Arial"/>
              <a:buChar char="•"/>
            </a:pPr>
            <a:r>
              <a:rPr lang="en-US" sz="2299" spc="71">
                <a:solidFill>
                  <a:srgbClr val="FFFFFF"/>
                </a:solidFill>
                <a:latin typeface="Josefin Sans"/>
              </a:rPr>
              <a:t>Textbooks are dull</a:t>
            </a:r>
          </a:p>
          <a:p>
            <a:pPr marL="496567" indent="-248284" lvl="1">
              <a:lnSpc>
                <a:spcPts val="3058"/>
              </a:lnSpc>
              <a:buFont typeface="Arial"/>
              <a:buChar char="•"/>
            </a:pPr>
            <a:r>
              <a:rPr lang="en-US" sz="2299" spc="71">
                <a:solidFill>
                  <a:srgbClr val="FFFFFF"/>
                </a:solidFill>
                <a:latin typeface="Josefin Sans"/>
              </a:rPr>
              <a:t>All theoretical learnings are eventually forgotten if not applied</a:t>
            </a:r>
          </a:p>
          <a:p>
            <a:pPr marL="496567" indent="-248284" lvl="1">
              <a:lnSpc>
                <a:spcPts val="3058"/>
              </a:lnSpc>
              <a:buFont typeface="Arial"/>
              <a:buChar char="•"/>
            </a:pPr>
            <a:r>
              <a:rPr lang="en-US" sz="2299" spc="71">
                <a:solidFill>
                  <a:srgbClr val="FFFFFF"/>
                </a:solidFill>
                <a:latin typeface="Josefin Sans"/>
              </a:rPr>
              <a:t>Very few avenues of liability-free practical application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1333" r="0" b="-21333"/>
            </a:stretch>
          </a:blipFill>
        </p:spPr>
      </p:sp>
      <p:sp>
        <p:nvSpPr>
          <p:cNvPr name="AutoShape 3" id="3"/>
          <p:cNvSpPr/>
          <p:nvPr/>
        </p:nvSpPr>
        <p:spPr>
          <a:xfrm flipH="true">
            <a:off x="1167433" y="3990768"/>
            <a:ext cx="938074" cy="0"/>
          </a:xfrm>
          <a:prstGeom prst="line">
            <a:avLst/>
          </a:prstGeom>
          <a:ln cap="flat" w="28575">
            <a:solidFill>
              <a:srgbClr val="0CC0DF"/>
            </a:solidFill>
            <a:prstDash val="solid"/>
            <a:headEnd type="none" len="sm" w="sm"/>
            <a:tailEnd type="none" len="sm" w="sm"/>
          </a:ln>
        </p:spPr>
      </p:sp>
      <p:grpSp>
        <p:nvGrpSpPr>
          <p:cNvPr name="Group 4" id="4"/>
          <p:cNvGrpSpPr/>
          <p:nvPr/>
        </p:nvGrpSpPr>
        <p:grpSpPr>
          <a:xfrm rot="0">
            <a:off x="15280392" y="9258300"/>
            <a:ext cx="1978908" cy="860462"/>
            <a:chOff x="0" y="0"/>
            <a:chExt cx="2638544" cy="1147282"/>
          </a:xfrm>
        </p:grpSpPr>
        <p:sp>
          <p:nvSpPr>
            <p:cNvPr name="Freeform 5" id="5"/>
            <p:cNvSpPr/>
            <p:nvPr/>
          </p:nvSpPr>
          <p:spPr>
            <a:xfrm flipH="false" flipV="false" rot="0">
              <a:off x="2028421" y="218178"/>
              <a:ext cx="610123" cy="298960"/>
            </a:xfrm>
            <a:custGeom>
              <a:avLst/>
              <a:gdLst/>
              <a:ahLst/>
              <a:cxnLst/>
              <a:rect r="r" b="b" t="t" l="l"/>
              <a:pathLst>
                <a:path h="298960" w="610123">
                  <a:moveTo>
                    <a:pt x="0" y="0"/>
                  </a:moveTo>
                  <a:lnTo>
                    <a:pt x="610123" y="0"/>
                  </a:lnTo>
                  <a:lnTo>
                    <a:pt x="610123" y="298960"/>
                  </a:lnTo>
                  <a:lnTo>
                    <a:pt x="0" y="298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4307" y="0"/>
              <a:ext cx="484242" cy="543329"/>
            </a:xfrm>
            <a:custGeom>
              <a:avLst/>
              <a:gdLst/>
              <a:ahLst/>
              <a:cxnLst/>
              <a:rect r="r" b="b" t="t" l="l"/>
              <a:pathLst>
                <a:path h="543329" w="484242">
                  <a:moveTo>
                    <a:pt x="0" y="0"/>
                  </a:moveTo>
                  <a:lnTo>
                    <a:pt x="484242" y="0"/>
                  </a:lnTo>
                  <a:lnTo>
                    <a:pt x="484242" y="543329"/>
                  </a:lnTo>
                  <a:lnTo>
                    <a:pt x="0" y="543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0" y="638579"/>
              <a:ext cx="2537614" cy="508703"/>
            </a:xfrm>
            <a:prstGeom prst="rect">
              <a:avLst/>
            </a:prstGeom>
          </p:spPr>
          <p:txBody>
            <a:bodyPr anchor="t" rtlCol="false" tIns="0" lIns="0" bIns="0" rIns="0">
              <a:spAutoFit/>
            </a:bodyPr>
            <a:lstStyle/>
            <a:p>
              <a:pPr algn="just">
                <a:lnSpc>
                  <a:spcPts val="2467"/>
                </a:lnSpc>
              </a:pPr>
              <a:r>
                <a:rPr lang="en-US" sz="2972" spc="-115">
                  <a:solidFill>
                    <a:srgbClr val="FFFFFF"/>
                  </a:solidFill>
                  <a:latin typeface="Josefin Sans Bold"/>
                </a:rPr>
                <a:t>FIN</a:t>
              </a:r>
              <a:r>
                <a:rPr lang="en-US" sz="2972" spc="-115">
                  <a:solidFill>
                    <a:srgbClr val="0CC0DF"/>
                  </a:solidFill>
                  <a:latin typeface="Josefin Sans Bold"/>
                </a:rPr>
                <a:t>LEARN</a:t>
              </a:r>
            </a:p>
          </p:txBody>
        </p:sp>
        <p:sp>
          <p:nvSpPr>
            <p:cNvPr name="Freeform 8" id="8"/>
            <p:cNvSpPr/>
            <p:nvPr/>
          </p:nvSpPr>
          <p:spPr>
            <a:xfrm flipH="false" flipV="false" rot="0">
              <a:off x="664986" y="193782"/>
              <a:ext cx="1308573" cy="347367"/>
            </a:xfrm>
            <a:custGeom>
              <a:avLst/>
              <a:gdLst/>
              <a:ahLst/>
              <a:cxnLst/>
              <a:rect r="r" b="b" t="t" l="l"/>
              <a:pathLst>
                <a:path h="347367" w="1308573">
                  <a:moveTo>
                    <a:pt x="0" y="0"/>
                  </a:moveTo>
                  <a:lnTo>
                    <a:pt x="1308573" y="0"/>
                  </a:lnTo>
                  <a:lnTo>
                    <a:pt x="1308573" y="347367"/>
                  </a:lnTo>
                  <a:lnTo>
                    <a:pt x="0" y="347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9647116" y="2887898"/>
            <a:ext cx="7612184" cy="4511205"/>
          </a:xfrm>
          <a:custGeom>
            <a:avLst/>
            <a:gdLst/>
            <a:ahLst/>
            <a:cxnLst/>
            <a:rect r="r" b="b" t="t" l="l"/>
            <a:pathLst>
              <a:path h="4511205" w="7612184">
                <a:moveTo>
                  <a:pt x="0" y="0"/>
                </a:moveTo>
                <a:lnTo>
                  <a:pt x="7612184" y="0"/>
                </a:lnTo>
                <a:lnTo>
                  <a:pt x="7612184" y="4511204"/>
                </a:lnTo>
                <a:lnTo>
                  <a:pt x="0" y="45112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167433" y="1589078"/>
            <a:ext cx="8234586" cy="878586"/>
          </a:xfrm>
          <a:prstGeom prst="rect">
            <a:avLst/>
          </a:prstGeom>
        </p:spPr>
        <p:txBody>
          <a:bodyPr anchor="t" rtlCol="false" tIns="0" lIns="0" bIns="0" rIns="0">
            <a:spAutoFit/>
          </a:bodyPr>
          <a:lstStyle/>
          <a:p>
            <a:pPr>
              <a:lnSpc>
                <a:spcPts val="6912"/>
              </a:lnSpc>
            </a:pPr>
            <a:r>
              <a:rPr lang="en-US" sz="5400" spc="577">
                <a:solidFill>
                  <a:srgbClr val="FFFFFF"/>
                </a:solidFill>
                <a:latin typeface="Josefin Sans Bold"/>
              </a:rPr>
              <a:t>OUR SOLUTION</a:t>
            </a:r>
          </a:p>
        </p:txBody>
      </p:sp>
      <p:sp>
        <p:nvSpPr>
          <p:cNvPr name="TextBox 11" id="11"/>
          <p:cNvSpPr txBox="true"/>
          <p:nvPr/>
        </p:nvSpPr>
        <p:spPr>
          <a:xfrm rot="0">
            <a:off x="1167433" y="2848664"/>
            <a:ext cx="8234586" cy="467995"/>
          </a:xfrm>
          <a:prstGeom prst="rect">
            <a:avLst/>
          </a:prstGeom>
        </p:spPr>
        <p:txBody>
          <a:bodyPr anchor="t" rtlCol="false" tIns="0" lIns="0" bIns="0" rIns="0">
            <a:spAutoFit/>
          </a:bodyPr>
          <a:lstStyle/>
          <a:p>
            <a:pPr>
              <a:lnSpc>
                <a:spcPts val="3680"/>
              </a:lnSpc>
            </a:pPr>
            <a:r>
              <a:rPr lang="en-US" sz="3200" spc="307" u="sng">
                <a:solidFill>
                  <a:srgbClr val="FFFFFF"/>
                </a:solidFill>
                <a:latin typeface="Josefin Sans"/>
                <a:hlinkClick r:id="rId12" tooltip="http://localhost:3000"/>
              </a:rPr>
              <a:t>FINLEARN</a:t>
            </a:r>
          </a:p>
        </p:txBody>
      </p:sp>
      <p:sp>
        <p:nvSpPr>
          <p:cNvPr name="TextBox 12" id="12"/>
          <p:cNvSpPr txBox="true"/>
          <p:nvPr/>
        </p:nvSpPr>
        <p:spPr>
          <a:xfrm rot="0">
            <a:off x="1028700" y="4331390"/>
            <a:ext cx="8618416" cy="2286127"/>
          </a:xfrm>
          <a:prstGeom prst="rect">
            <a:avLst/>
          </a:prstGeom>
        </p:spPr>
        <p:txBody>
          <a:bodyPr anchor="t" rtlCol="false" tIns="0" lIns="0" bIns="0" rIns="0">
            <a:spAutoFit/>
          </a:bodyPr>
          <a:lstStyle/>
          <a:p>
            <a:pPr>
              <a:lnSpc>
                <a:spcPts val="3058"/>
              </a:lnSpc>
            </a:pPr>
            <a:r>
              <a:rPr lang="en-US" sz="2299" spc="71">
                <a:solidFill>
                  <a:srgbClr val="FFFFFF"/>
                </a:solidFill>
                <a:latin typeface="Josefin Sans"/>
              </a:rPr>
              <a:t>FinLearn is </a:t>
            </a:r>
          </a:p>
          <a:p>
            <a:pPr marL="496567" indent="-248284" lvl="1">
              <a:lnSpc>
                <a:spcPts val="3058"/>
              </a:lnSpc>
              <a:buFont typeface="Arial"/>
              <a:buChar char="•"/>
            </a:pPr>
            <a:r>
              <a:rPr lang="en-US" sz="2299" spc="71">
                <a:solidFill>
                  <a:srgbClr val="FFFFFF"/>
                </a:solidFill>
                <a:latin typeface="Josefin Sans"/>
              </a:rPr>
              <a:t>a financial literacy platform </a:t>
            </a:r>
          </a:p>
          <a:p>
            <a:pPr marL="496567" indent="-248284" lvl="1">
              <a:lnSpc>
                <a:spcPts val="3058"/>
              </a:lnSpc>
              <a:buFont typeface="Arial"/>
              <a:buChar char="•"/>
            </a:pPr>
            <a:r>
              <a:rPr lang="en-US" sz="2299" spc="71">
                <a:solidFill>
                  <a:srgbClr val="FFFFFF"/>
                </a:solidFill>
                <a:latin typeface="Josefin Sans"/>
              </a:rPr>
              <a:t>for young adults </a:t>
            </a:r>
          </a:p>
          <a:p>
            <a:pPr marL="496567" indent="-248284" lvl="1">
              <a:lnSpc>
                <a:spcPts val="3058"/>
              </a:lnSpc>
              <a:buFont typeface="Arial"/>
              <a:buChar char="•"/>
            </a:pPr>
            <a:r>
              <a:rPr lang="en-US" sz="2299" spc="71">
                <a:solidFill>
                  <a:srgbClr val="FFFFFF"/>
                </a:solidFill>
                <a:latin typeface="Josefin Sans"/>
              </a:rPr>
              <a:t>who are ready to take a step towards an independent lifestyle. </a:t>
            </a:r>
          </a:p>
          <a:p>
            <a:pPr>
              <a:lnSpc>
                <a:spcPts val="3058"/>
              </a:lnSpc>
            </a:pPr>
          </a:p>
        </p:txBody>
      </p:sp>
      <p:sp>
        <p:nvSpPr>
          <p:cNvPr name="TextBox 13" id="13"/>
          <p:cNvSpPr txBox="true"/>
          <p:nvPr/>
        </p:nvSpPr>
        <p:spPr>
          <a:xfrm rot="0">
            <a:off x="1167433" y="6474437"/>
            <a:ext cx="8618416" cy="1524127"/>
          </a:xfrm>
          <a:prstGeom prst="rect">
            <a:avLst/>
          </a:prstGeom>
        </p:spPr>
        <p:txBody>
          <a:bodyPr anchor="t" rtlCol="false" tIns="0" lIns="0" bIns="0" rIns="0">
            <a:spAutoFit/>
          </a:bodyPr>
          <a:lstStyle/>
          <a:p>
            <a:pPr>
              <a:lnSpc>
                <a:spcPts val="3058"/>
              </a:lnSpc>
            </a:pPr>
            <a:r>
              <a:rPr lang="en-US" sz="2299" spc="71">
                <a:solidFill>
                  <a:srgbClr val="FFFFFF"/>
                </a:solidFill>
                <a:latin typeface="Josefin Sans"/>
              </a:rPr>
              <a:t>FinLearn offers </a:t>
            </a:r>
          </a:p>
          <a:p>
            <a:pPr marL="496567" indent="-248284" lvl="1">
              <a:lnSpc>
                <a:spcPts val="3058"/>
              </a:lnSpc>
              <a:buFont typeface="Arial"/>
              <a:buChar char="•"/>
            </a:pPr>
            <a:r>
              <a:rPr lang="en-US" sz="2299" spc="71">
                <a:solidFill>
                  <a:srgbClr val="FFFFFF"/>
                </a:solidFill>
                <a:latin typeface="Josefin Sans"/>
              </a:rPr>
              <a:t>an all-in-one </a:t>
            </a:r>
          </a:p>
          <a:p>
            <a:pPr marL="496567" indent="-248284" lvl="1">
              <a:lnSpc>
                <a:spcPts val="3058"/>
              </a:lnSpc>
              <a:buFont typeface="Arial"/>
              <a:buChar char="•"/>
            </a:pPr>
            <a:r>
              <a:rPr lang="en-US" sz="2299" spc="71">
                <a:solidFill>
                  <a:srgbClr val="FFFFFF"/>
                </a:solidFill>
                <a:latin typeface="Josefin Sans"/>
              </a:rPr>
              <a:t>zero-liability</a:t>
            </a:r>
          </a:p>
          <a:p>
            <a:pPr marL="496567" indent="-248284" lvl="1">
              <a:lnSpc>
                <a:spcPts val="3058"/>
              </a:lnSpc>
              <a:buFont typeface="Arial"/>
              <a:buChar char="•"/>
            </a:pPr>
            <a:r>
              <a:rPr lang="en-US" sz="2299" spc="71">
                <a:solidFill>
                  <a:srgbClr val="FFFFFF"/>
                </a:solidFill>
                <a:latin typeface="Josefin Sans"/>
              </a:rPr>
              <a:t>learning solution</a:t>
            </a:r>
            <a:r>
              <a:rPr lang="en-US" sz="2299" spc="71">
                <a:solidFill>
                  <a:srgbClr val="FFFFFF"/>
                </a:solidFill>
                <a:latin typeface="Josefin Sans"/>
              </a:rPr>
              <a:t> </a:t>
            </a:r>
          </a:p>
        </p:txBody>
      </p:sp>
      <p:sp>
        <p:nvSpPr>
          <p:cNvPr name="TextBox 14" id="14"/>
          <p:cNvSpPr txBox="true"/>
          <p:nvPr/>
        </p:nvSpPr>
        <p:spPr>
          <a:xfrm rot="0">
            <a:off x="1028700" y="8210140"/>
            <a:ext cx="8618416" cy="1524127"/>
          </a:xfrm>
          <a:prstGeom prst="rect">
            <a:avLst/>
          </a:prstGeom>
        </p:spPr>
        <p:txBody>
          <a:bodyPr anchor="t" rtlCol="false" tIns="0" lIns="0" bIns="0" rIns="0">
            <a:spAutoFit/>
          </a:bodyPr>
          <a:lstStyle/>
          <a:p>
            <a:pPr>
              <a:lnSpc>
                <a:spcPts val="3058"/>
              </a:lnSpc>
            </a:pPr>
            <a:r>
              <a:rPr lang="en-US" sz="2299" spc="71">
                <a:solidFill>
                  <a:srgbClr val="FFFFFF"/>
                </a:solidFill>
                <a:latin typeface="Josefin Sans"/>
              </a:rPr>
              <a:t>FinLearn does this by providing</a:t>
            </a:r>
          </a:p>
          <a:p>
            <a:pPr marL="496567" indent="-248284" lvl="1">
              <a:lnSpc>
                <a:spcPts val="3058"/>
              </a:lnSpc>
              <a:buFont typeface="Arial"/>
              <a:buChar char="•"/>
            </a:pPr>
            <a:r>
              <a:rPr lang="en-US" sz="2299" spc="71">
                <a:solidFill>
                  <a:srgbClr val="FFFFFF"/>
                </a:solidFill>
                <a:latin typeface="Josefin Sans"/>
              </a:rPr>
              <a:t>short lessons in the form of videos and articles</a:t>
            </a:r>
          </a:p>
          <a:p>
            <a:pPr marL="496567" indent="-248284" lvl="1">
              <a:lnSpc>
                <a:spcPts val="3058"/>
              </a:lnSpc>
              <a:buFont typeface="Arial"/>
              <a:buChar char="•"/>
            </a:pPr>
            <a:r>
              <a:rPr lang="en-US" sz="2299" spc="71">
                <a:solidFill>
                  <a:srgbClr val="FFFFFF"/>
                </a:solidFill>
                <a:latin typeface="Josefin Sans"/>
              </a:rPr>
              <a:t>a sandbox environment to test theoretical learnings</a:t>
            </a:r>
            <a:r>
              <a:rPr lang="en-US" sz="2299" spc="71">
                <a:solidFill>
                  <a:srgbClr val="FFFFFF"/>
                </a:solidFill>
                <a:latin typeface="Josefin Sans"/>
              </a:rPr>
              <a:t>  </a:t>
            </a:r>
          </a:p>
          <a:p>
            <a:pPr>
              <a:lnSpc>
                <a:spcPts val="305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259" r="0" b="-3259"/>
            </a:stretch>
          </a:blipFill>
        </p:spPr>
      </p:sp>
      <p:sp>
        <p:nvSpPr>
          <p:cNvPr name="AutoShape 3" id="3"/>
          <p:cNvSpPr/>
          <p:nvPr/>
        </p:nvSpPr>
        <p:spPr>
          <a:xfrm flipH="true">
            <a:off x="1178286" y="4008755"/>
            <a:ext cx="1169612" cy="0"/>
          </a:xfrm>
          <a:prstGeom prst="line">
            <a:avLst/>
          </a:prstGeom>
          <a:ln cap="flat" w="28575">
            <a:solidFill>
              <a:srgbClr val="0CC0DF"/>
            </a:solidFill>
            <a:prstDash val="solid"/>
            <a:headEnd type="none" len="sm" w="sm"/>
            <a:tailEnd type="none" len="sm" w="sm"/>
          </a:ln>
        </p:spPr>
      </p:sp>
      <p:sp>
        <p:nvSpPr>
          <p:cNvPr name="AutoShape 4" id="4"/>
          <p:cNvSpPr/>
          <p:nvPr/>
        </p:nvSpPr>
        <p:spPr>
          <a:xfrm rot="0">
            <a:off x="8995382" y="5061659"/>
            <a:ext cx="7351939" cy="0"/>
          </a:xfrm>
          <a:prstGeom prst="line">
            <a:avLst/>
          </a:prstGeom>
          <a:ln cap="rnd" w="28575">
            <a:solidFill>
              <a:srgbClr val="FFFFFF"/>
            </a:solidFill>
            <a:prstDash val="sysDot"/>
            <a:headEnd type="none" len="sm" w="sm"/>
            <a:tailEnd type="none" len="sm" w="sm"/>
          </a:ln>
        </p:spPr>
      </p:sp>
      <p:sp>
        <p:nvSpPr>
          <p:cNvPr name="AutoShape 5" id="5"/>
          <p:cNvSpPr/>
          <p:nvPr/>
        </p:nvSpPr>
        <p:spPr>
          <a:xfrm rot="0">
            <a:off x="8995382" y="7245289"/>
            <a:ext cx="7351939" cy="0"/>
          </a:xfrm>
          <a:prstGeom prst="line">
            <a:avLst/>
          </a:prstGeom>
          <a:ln cap="rnd" w="28575">
            <a:solidFill>
              <a:srgbClr val="FFFFFF"/>
            </a:solidFill>
            <a:prstDash val="sysDot"/>
            <a:headEnd type="none" len="sm" w="sm"/>
            <a:tailEnd type="none" len="sm" w="sm"/>
          </a:ln>
        </p:spPr>
      </p:sp>
      <p:sp>
        <p:nvSpPr>
          <p:cNvPr name="AutoShape 6" id="6"/>
          <p:cNvSpPr/>
          <p:nvPr/>
        </p:nvSpPr>
        <p:spPr>
          <a:xfrm rot="0">
            <a:off x="8995382" y="2879747"/>
            <a:ext cx="7351939" cy="0"/>
          </a:xfrm>
          <a:prstGeom prst="line">
            <a:avLst/>
          </a:prstGeom>
          <a:ln cap="rnd" w="28575">
            <a:solidFill>
              <a:srgbClr val="FFFFFF"/>
            </a:solidFill>
            <a:prstDash val="sysDot"/>
            <a:headEnd type="none" len="sm" w="sm"/>
            <a:tailEnd type="none" len="sm" w="sm"/>
          </a:ln>
        </p:spPr>
      </p:sp>
      <p:sp>
        <p:nvSpPr>
          <p:cNvPr name="Freeform 7" id="7"/>
          <p:cNvSpPr/>
          <p:nvPr/>
        </p:nvSpPr>
        <p:spPr>
          <a:xfrm flipH="false" flipV="false" rot="0">
            <a:off x="7762867" y="736608"/>
            <a:ext cx="2171714" cy="2171714"/>
          </a:xfrm>
          <a:custGeom>
            <a:avLst/>
            <a:gdLst/>
            <a:ahLst/>
            <a:cxnLst/>
            <a:rect r="r" b="b" t="t" l="l"/>
            <a:pathLst>
              <a:path h="2171714" w="2171714">
                <a:moveTo>
                  <a:pt x="0" y="0"/>
                </a:moveTo>
                <a:lnTo>
                  <a:pt x="2171713" y="0"/>
                </a:lnTo>
                <a:lnTo>
                  <a:pt x="2171713" y="2171714"/>
                </a:lnTo>
                <a:lnTo>
                  <a:pt x="0" y="2171714"/>
                </a:lnTo>
                <a:lnTo>
                  <a:pt x="0" y="0"/>
                </a:lnTo>
                <a:close/>
              </a:path>
            </a:pathLst>
          </a:custGeom>
          <a:blipFill>
            <a:blip r:embed="rId4"/>
            <a:stretch>
              <a:fillRect l="0" t="0" r="0" b="0"/>
            </a:stretch>
          </a:blipFill>
        </p:spPr>
      </p:sp>
      <p:sp>
        <p:nvSpPr>
          <p:cNvPr name="Freeform 8" id="8"/>
          <p:cNvSpPr/>
          <p:nvPr/>
        </p:nvSpPr>
        <p:spPr>
          <a:xfrm flipH="false" flipV="false" rot="0">
            <a:off x="7762867" y="2908611"/>
            <a:ext cx="2171714" cy="2171714"/>
          </a:xfrm>
          <a:custGeom>
            <a:avLst/>
            <a:gdLst/>
            <a:ahLst/>
            <a:cxnLst/>
            <a:rect r="r" b="b" t="t" l="l"/>
            <a:pathLst>
              <a:path h="2171714" w="2171714">
                <a:moveTo>
                  <a:pt x="0" y="0"/>
                </a:moveTo>
                <a:lnTo>
                  <a:pt x="2171713" y="0"/>
                </a:lnTo>
                <a:lnTo>
                  <a:pt x="2171713" y="2171713"/>
                </a:lnTo>
                <a:lnTo>
                  <a:pt x="0" y="2171713"/>
                </a:lnTo>
                <a:lnTo>
                  <a:pt x="0" y="0"/>
                </a:lnTo>
                <a:close/>
              </a:path>
            </a:pathLst>
          </a:custGeom>
          <a:blipFill>
            <a:blip r:embed="rId4"/>
            <a:stretch>
              <a:fillRect l="0" t="0" r="0" b="0"/>
            </a:stretch>
          </a:blipFill>
        </p:spPr>
      </p:sp>
      <p:sp>
        <p:nvSpPr>
          <p:cNvPr name="Freeform 9" id="9"/>
          <p:cNvSpPr/>
          <p:nvPr/>
        </p:nvSpPr>
        <p:spPr>
          <a:xfrm flipH="false" flipV="false" rot="0">
            <a:off x="7762867" y="5090234"/>
            <a:ext cx="2171714" cy="2171714"/>
          </a:xfrm>
          <a:custGeom>
            <a:avLst/>
            <a:gdLst/>
            <a:ahLst/>
            <a:cxnLst/>
            <a:rect r="r" b="b" t="t" l="l"/>
            <a:pathLst>
              <a:path h="2171714" w="2171714">
                <a:moveTo>
                  <a:pt x="0" y="0"/>
                </a:moveTo>
                <a:lnTo>
                  <a:pt x="2171713" y="0"/>
                </a:lnTo>
                <a:lnTo>
                  <a:pt x="2171713" y="2171714"/>
                </a:lnTo>
                <a:lnTo>
                  <a:pt x="0" y="2171714"/>
                </a:lnTo>
                <a:lnTo>
                  <a:pt x="0" y="0"/>
                </a:lnTo>
                <a:close/>
              </a:path>
            </a:pathLst>
          </a:custGeom>
          <a:blipFill>
            <a:blip r:embed="rId4"/>
            <a:stretch>
              <a:fillRect l="0" t="0" r="0" b="0"/>
            </a:stretch>
          </a:blipFill>
        </p:spPr>
      </p:sp>
      <p:sp>
        <p:nvSpPr>
          <p:cNvPr name="Freeform 10" id="10"/>
          <p:cNvSpPr/>
          <p:nvPr/>
        </p:nvSpPr>
        <p:spPr>
          <a:xfrm flipH="false" flipV="false" rot="0">
            <a:off x="7762867" y="7259576"/>
            <a:ext cx="2171714" cy="2171714"/>
          </a:xfrm>
          <a:custGeom>
            <a:avLst/>
            <a:gdLst/>
            <a:ahLst/>
            <a:cxnLst/>
            <a:rect r="r" b="b" t="t" l="l"/>
            <a:pathLst>
              <a:path h="2171714" w="2171714">
                <a:moveTo>
                  <a:pt x="0" y="0"/>
                </a:moveTo>
                <a:lnTo>
                  <a:pt x="2171713" y="0"/>
                </a:lnTo>
                <a:lnTo>
                  <a:pt x="2171713" y="2171714"/>
                </a:lnTo>
                <a:lnTo>
                  <a:pt x="0" y="2171714"/>
                </a:lnTo>
                <a:lnTo>
                  <a:pt x="0" y="0"/>
                </a:lnTo>
                <a:close/>
              </a:path>
            </a:pathLst>
          </a:custGeom>
          <a:blipFill>
            <a:blip r:embed="rId4"/>
            <a:stretch>
              <a:fillRect l="0" t="0" r="0" b="0"/>
            </a:stretch>
          </a:blipFill>
        </p:spPr>
      </p:sp>
      <p:grpSp>
        <p:nvGrpSpPr>
          <p:cNvPr name="Group 11" id="11"/>
          <p:cNvGrpSpPr/>
          <p:nvPr/>
        </p:nvGrpSpPr>
        <p:grpSpPr>
          <a:xfrm rot="0">
            <a:off x="1028700" y="9258300"/>
            <a:ext cx="1978908" cy="860462"/>
            <a:chOff x="0" y="0"/>
            <a:chExt cx="2638544" cy="1147282"/>
          </a:xfrm>
        </p:grpSpPr>
        <p:sp>
          <p:nvSpPr>
            <p:cNvPr name="Freeform 12" id="12"/>
            <p:cNvSpPr/>
            <p:nvPr/>
          </p:nvSpPr>
          <p:spPr>
            <a:xfrm flipH="false" flipV="false" rot="0">
              <a:off x="2028421" y="218178"/>
              <a:ext cx="610123" cy="298960"/>
            </a:xfrm>
            <a:custGeom>
              <a:avLst/>
              <a:gdLst/>
              <a:ahLst/>
              <a:cxnLst/>
              <a:rect r="r" b="b" t="t" l="l"/>
              <a:pathLst>
                <a:path h="298960" w="610123">
                  <a:moveTo>
                    <a:pt x="0" y="0"/>
                  </a:moveTo>
                  <a:lnTo>
                    <a:pt x="610123" y="0"/>
                  </a:lnTo>
                  <a:lnTo>
                    <a:pt x="610123" y="298960"/>
                  </a:lnTo>
                  <a:lnTo>
                    <a:pt x="0" y="298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24307" y="0"/>
              <a:ext cx="484242" cy="543329"/>
            </a:xfrm>
            <a:custGeom>
              <a:avLst/>
              <a:gdLst/>
              <a:ahLst/>
              <a:cxnLst/>
              <a:rect r="r" b="b" t="t" l="l"/>
              <a:pathLst>
                <a:path h="543329" w="484242">
                  <a:moveTo>
                    <a:pt x="0" y="0"/>
                  </a:moveTo>
                  <a:lnTo>
                    <a:pt x="484242" y="0"/>
                  </a:lnTo>
                  <a:lnTo>
                    <a:pt x="484242" y="543329"/>
                  </a:lnTo>
                  <a:lnTo>
                    <a:pt x="0" y="543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0" y="638579"/>
              <a:ext cx="2537614" cy="508703"/>
            </a:xfrm>
            <a:prstGeom prst="rect">
              <a:avLst/>
            </a:prstGeom>
          </p:spPr>
          <p:txBody>
            <a:bodyPr anchor="t" rtlCol="false" tIns="0" lIns="0" bIns="0" rIns="0">
              <a:spAutoFit/>
            </a:bodyPr>
            <a:lstStyle/>
            <a:p>
              <a:pPr algn="just">
                <a:lnSpc>
                  <a:spcPts val="2467"/>
                </a:lnSpc>
              </a:pPr>
              <a:r>
                <a:rPr lang="en-US" sz="2972" spc="-115">
                  <a:solidFill>
                    <a:srgbClr val="FFFFFF"/>
                  </a:solidFill>
                  <a:latin typeface="Josefin Sans Bold"/>
                </a:rPr>
                <a:t>FIN</a:t>
              </a:r>
              <a:r>
                <a:rPr lang="en-US" sz="2972" spc="-115">
                  <a:solidFill>
                    <a:srgbClr val="0CC0DF"/>
                  </a:solidFill>
                  <a:latin typeface="Josefin Sans Bold"/>
                </a:rPr>
                <a:t>LEARN</a:t>
              </a:r>
            </a:p>
          </p:txBody>
        </p:sp>
        <p:sp>
          <p:nvSpPr>
            <p:cNvPr name="Freeform 15" id="15"/>
            <p:cNvSpPr/>
            <p:nvPr/>
          </p:nvSpPr>
          <p:spPr>
            <a:xfrm flipH="false" flipV="false" rot="0">
              <a:off x="664986" y="193782"/>
              <a:ext cx="1308573" cy="347367"/>
            </a:xfrm>
            <a:custGeom>
              <a:avLst/>
              <a:gdLst/>
              <a:ahLst/>
              <a:cxnLst/>
              <a:rect r="r" b="b" t="t" l="l"/>
              <a:pathLst>
                <a:path h="347367" w="1308573">
                  <a:moveTo>
                    <a:pt x="0" y="0"/>
                  </a:moveTo>
                  <a:lnTo>
                    <a:pt x="1308573" y="0"/>
                  </a:lnTo>
                  <a:lnTo>
                    <a:pt x="1308573" y="347367"/>
                  </a:lnTo>
                  <a:lnTo>
                    <a:pt x="0" y="34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16" id="16"/>
          <p:cNvSpPr/>
          <p:nvPr/>
        </p:nvSpPr>
        <p:spPr>
          <a:xfrm flipH="false" flipV="false" rot="0">
            <a:off x="1028700" y="6256753"/>
            <a:ext cx="5786611" cy="2367250"/>
          </a:xfrm>
          <a:custGeom>
            <a:avLst/>
            <a:gdLst/>
            <a:ahLst/>
            <a:cxnLst/>
            <a:rect r="r" b="b" t="t" l="l"/>
            <a:pathLst>
              <a:path h="2367250" w="5786611">
                <a:moveTo>
                  <a:pt x="0" y="0"/>
                </a:moveTo>
                <a:lnTo>
                  <a:pt x="5786611" y="0"/>
                </a:lnTo>
                <a:lnTo>
                  <a:pt x="5786611" y="2367250"/>
                </a:lnTo>
                <a:lnTo>
                  <a:pt x="0" y="23672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1178286" y="4561840"/>
            <a:ext cx="5686721" cy="1058037"/>
          </a:xfrm>
          <a:prstGeom prst="rect">
            <a:avLst/>
          </a:prstGeom>
        </p:spPr>
        <p:txBody>
          <a:bodyPr anchor="t" rtlCol="false" tIns="0" lIns="0" bIns="0" rIns="0">
            <a:spAutoFit/>
          </a:bodyPr>
          <a:lstStyle/>
          <a:p>
            <a:pPr>
              <a:lnSpc>
                <a:spcPts val="2814"/>
              </a:lnSpc>
            </a:pPr>
            <a:r>
              <a:rPr lang="en-US" sz="2100" spc="50">
                <a:solidFill>
                  <a:srgbClr val="EEEEEE"/>
                </a:solidFill>
                <a:latin typeface="Josefin Sans"/>
              </a:rPr>
              <a:t>We conducted daily stand-ups along with sprint reviews and sprint planning meetings once a sprint.</a:t>
            </a:r>
          </a:p>
        </p:txBody>
      </p:sp>
      <p:sp>
        <p:nvSpPr>
          <p:cNvPr name="TextBox 18" id="18"/>
          <p:cNvSpPr txBox="true"/>
          <p:nvPr/>
        </p:nvSpPr>
        <p:spPr>
          <a:xfrm rot="0">
            <a:off x="1178286" y="1307529"/>
            <a:ext cx="5637025" cy="905129"/>
          </a:xfrm>
          <a:prstGeom prst="rect">
            <a:avLst/>
          </a:prstGeom>
        </p:spPr>
        <p:txBody>
          <a:bodyPr anchor="t" rtlCol="false" tIns="0" lIns="0" bIns="0" rIns="0">
            <a:spAutoFit/>
          </a:bodyPr>
          <a:lstStyle/>
          <a:p>
            <a:pPr>
              <a:lnSpc>
                <a:spcPts val="7168"/>
              </a:lnSpc>
            </a:pPr>
            <a:r>
              <a:rPr lang="en-US" sz="5600" spc="599">
                <a:solidFill>
                  <a:srgbClr val="FFFFFF"/>
                </a:solidFill>
                <a:latin typeface="Josefin Sans Bold"/>
              </a:rPr>
              <a:t>PROCESS</a:t>
            </a:r>
          </a:p>
        </p:txBody>
      </p:sp>
      <p:sp>
        <p:nvSpPr>
          <p:cNvPr name="TextBox 19" id="19"/>
          <p:cNvSpPr txBox="true"/>
          <p:nvPr/>
        </p:nvSpPr>
        <p:spPr>
          <a:xfrm rot="0">
            <a:off x="1178286" y="2328164"/>
            <a:ext cx="5111729" cy="1350645"/>
          </a:xfrm>
          <a:prstGeom prst="rect">
            <a:avLst/>
          </a:prstGeom>
        </p:spPr>
        <p:txBody>
          <a:bodyPr anchor="t" rtlCol="false" tIns="0" lIns="0" bIns="0" rIns="0">
            <a:spAutoFit/>
          </a:bodyPr>
          <a:lstStyle/>
          <a:p>
            <a:pPr>
              <a:lnSpc>
                <a:spcPts val="3540"/>
              </a:lnSpc>
            </a:pPr>
            <a:r>
              <a:rPr lang="en-US" sz="3000" spc="264">
                <a:solidFill>
                  <a:srgbClr val="FFFFFF"/>
                </a:solidFill>
                <a:latin typeface="Josefin Sans"/>
              </a:rPr>
              <a:t>A procedu</a:t>
            </a:r>
            <a:r>
              <a:rPr lang="en-US" sz="3000" spc="264">
                <a:solidFill>
                  <a:srgbClr val="FFFFFF"/>
                </a:solidFill>
                <a:latin typeface="Josefin Sans"/>
              </a:rPr>
              <a:t>re for how</a:t>
            </a:r>
            <a:r>
              <a:rPr lang="en-US" sz="3000" spc="264">
                <a:solidFill>
                  <a:srgbClr val="FFFFFF"/>
                </a:solidFill>
                <a:latin typeface="Josefin Sans"/>
              </a:rPr>
              <a:t> we worked </a:t>
            </a:r>
            <a:r>
              <a:rPr lang="en-US" sz="3000" spc="264">
                <a:solidFill>
                  <a:srgbClr val="FFFFFF"/>
                </a:solidFill>
                <a:latin typeface="Josefin Sans"/>
              </a:rPr>
              <a:t>to accomplish this task</a:t>
            </a:r>
          </a:p>
        </p:txBody>
      </p:sp>
      <p:sp>
        <p:nvSpPr>
          <p:cNvPr name="TextBox 20" id="20"/>
          <p:cNvSpPr txBox="true"/>
          <p:nvPr/>
        </p:nvSpPr>
        <p:spPr>
          <a:xfrm rot="0">
            <a:off x="7816724" y="1490789"/>
            <a:ext cx="2025898" cy="602615"/>
          </a:xfrm>
          <a:prstGeom prst="rect">
            <a:avLst/>
          </a:prstGeom>
        </p:spPr>
        <p:txBody>
          <a:bodyPr anchor="t" rtlCol="false" tIns="0" lIns="0" bIns="0" rIns="0">
            <a:spAutoFit/>
          </a:bodyPr>
          <a:lstStyle/>
          <a:p>
            <a:pPr algn="ctr">
              <a:lnSpc>
                <a:spcPts val="2380"/>
              </a:lnSpc>
            </a:pPr>
            <a:r>
              <a:rPr lang="en-US" sz="2000" spc="14">
                <a:solidFill>
                  <a:srgbClr val="FFFFFF"/>
                </a:solidFill>
                <a:latin typeface="Josefin Sans"/>
              </a:rPr>
              <a:t>EXPRESS</a:t>
            </a:r>
          </a:p>
          <a:p>
            <a:pPr algn="ctr">
              <a:lnSpc>
                <a:spcPts val="2379"/>
              </a:lnSpc>
            </a:pPr>
            <a:r>
              <a:rPr lang="en-US" sz="2000" spc="14">
                <a:solidFill>
                  <a:srgbClr val="FFFFFF"/>
                </a:solidFill>
                <a:latin typeface="Josefin Sans"/>
              </a:rPr>
              <a:t>AND IDEATE</a:t>
            </a:r>
          </a:p>
        </p:txBody>
      </p:sp>
      <p:sp>
        <p:nvSpPr>
          <p:cNvPr name="TextBox 21" id="21"/>
          <p:cNvSpPr txBox="true"/>
          <p:nvPr/>
        </p:nvSpPr>
        <p:spPr>
          <a:xfrm rot="0">
            <a:off x="7816724" y="3669284"/>
            <a:ext cx="2025898" cy="602615"/>
          </a:xfrm>
          <a:prstGeom prst="rect">
            <a:avLst/>
          </a:prstGeom>
        </p:spPr>
        <p:txBody>
          <a:bodyPr anchor="t" rtlCol="false" tIns="0" lIns="0" bIns="0" rIns="0">
            <a:spAutoFit/>
          </a:bodyPr>
          <a:lstStyle/>
          <a:p>
            <a:pPr algn="ctr">
              <a:lnSpc>
                <a:spcPts val="2379"/>
              </a:lnSpc>
            </a:pPr>
            <a:r>
              <a:rPr lang="en-US" sz="2000" spc="14">
                <a:solidFill>
                  <a:srgbClr val="FFFFFF"/>
                </a:solidFill>
                <a:latin typeface="Josefin Sans"/>
              </a:rPr>
              <a:t>DEFINE AND ASSIGN</a:t>
            </a:r>
          </a:p>
        </p:txBody>
      </p:sp>
      <p:sp>
        <p:nvSpPr>
          <p:cNvPr name="TextBox 22" id="22"/>
          <p:cNvSpPr txBox="true"/>
          <p:nvPr/>
        </p:nvSpPr>
        <p:spPr>
          <a:xfrm rot="0">
            <a:off x="7816724" y="5844773"/>
            <a:ext cx="2025898" cy="602615"/>
          </a:xfrm>
          <a:prstGeom prst="rect">
            <a:avLst/>
          </a:prstGeom>
        </p:spPr>
        <p:txBody>
          <a:bodyPr anchor="t" rtlCol="false" tIns="0" lIns="0" bIns="0" rIns="0">
            <a:spAutoFit/>
          </a:bodyPr>
          <a:lstStyle/>
          <a:p>
            <a:pPr algn="ctr">
              <a:lnSpc>
                <a:spcPts val="2379"/>
              </a:lnSpc>
            </a:pPr>
            <a:r>
              <a:rPr lang="en-US" sz="2000" spc="14">
                <a:solidFill>
                  <a:srgbClr val="FFFFFF"/>
                </a:solidFill>
                <a:latin typeface="Josefin Sans"/>
              </a:rPr>
              <a:t>WORK AND REVIEW</a:t>
            </a:r>
          </a:p>
        </p:txBody>
      </p:sp>
      <p:sp>
        <p:nvSpPr>
          <p:cNvPr name="TextBox 23" id="23"/>
          <p:cNvSpPr txBox="true"/>
          <p:nvPr/>
        </p:nvSpPr>
        <p:spPr>
          <a:xfrm rot="0">
            <a:off x="7816724" y="8021388"/>
            <a:ext cx="2025898" cy="602615"/>
          </a:xfrm>
          <a:prstGeom prst="rect">
            <a:avLst/>
          </a:prstGeom>
        </p:spPr>
        <p:txBody>
          <a:bodyPr anchor="t" rtlCol="false" tIns="0" lIns="0" bIns="0" rIns="0">
            <a:spAutoFit/>
          </a:bodyPr>
          <a:lstStyle/>
          <a:p>
            <a:pPr algn="ctr">
              <a:lnSpc>
                <a:spcPts val="2379"/>
              </a:lnSpc>
            </a:pPr>
            <a:r>
              <a:rPr lang="en-US" sz="2000" spc="14">
                <a:solidFill>
                  <a:srgbClr val="FFFFFF"/>
                </a:solidFill>
                <a:latin typeface="Josefin Sans"/>
              </a:rPr>
              <a:t>PRS AND COMPLETION</a:t>
            </a:r>
          </a:p>
        </p:txBody>
      </p:sp>
      <p:sp>
        <p:nvSpPr>
          <p:cNvPr name="TextBox 24" id="24"/>
          <p:cNvSpPr txBox="true"/>
          <p:nvPr/>
        </p:nvSpPr>
        <p:spPr>
          <a:xfrm rot="0">
            <a:off x="10228979" y="1016508"/>
            <a:ext cx="1586610" cy="1427480"/>
          </a:xfrm>
          <a:prstGeom prst="rect">
            <a:avLst/>
          </a:prstGeom>
        </p:spPr>
        <p:txBody>
          <a:bodyPr anchor="t" rtlCol="false" tIns="0" lIns="0" bIns="0" rIns="0">
            <a:spAutoFit/>
          </a:bodyPr>
          <a:lstStyle/>
          <a:p>
            <a:pPr algn="ctr">
              <a:lnSpc>
                <a:spcPts val="11619"/>
              </a:lnSpc>
            </a:pPr>
            <a:r>
              <a:rPr lang="en-US" sz="8300">
                <a:solidFill>
                  <a:srgbClr val="FFFFFF"/>
                </a:solidFill>
                <a:latin typeface="Josefin Sans Bold"/>
              </a:rPr>
              <a:t>1</a:t>
            </a:r>
          </a:p>
        </p:txBody>
      </p:sp>
      <p:sp>
        <p:nvSpPr>
          <p:cNvPr name="TextBox 25" id="25"/>
          <p:cNvSpPr txBox="true"/>
          <p:nvPr/>
        </p:nvSpPr>
        <p:spPr>
          <a:xfrm rot="0">
            <a:off x="10228979" y="3188970"/>
            <a:ext cx="1586610" cy="1427480"/>
          </a:xfrm>
          <a:prstGeom prst="rect">
            <a:avLst/>
          </a:prstGeom>
        </p:spPr>
        <p:txBody>
          <a:bodyPr anchor="t" rtlCol="false" tIns="0" lIns="0" bIns="0" rIns="0">
            <a:spAutoFit/>
          </a:bodyPr>
          <a:lstStyle/>
          <a:p>
            <a:pPr algn="ctr">
              <a:lnSpc>
                <a:spcPts val="11620"/>
              </a:lnSpc>
            </a:pPr>
            <a:r>
              <a:rPr lang="en-US" sz="8300">
                <a:solidFill>
                  <a:srgbClr val="FFFFFF"/>
                </a:solidFill>
                <a:latin typeface="Josefin Sans Bold"/>
              </a:rPr>
              <a:t>2</a:t>
            </a:r>
          </a:p>
        </p:txBody>
      </p:sp>
      <p:sp>
        <p:nvSpPr>
          <p:cNvPr name="TextBox 26" id="26"/>
          <p:cNvSpPr txBox="true"/>
          <p:nvPr/>
        </p:nvSpPr>
        <p:spPr>
          <a:xfrm rot="0">
            <a:off x="10228979" y="5360967"/>
            <a:ext cx="1586610" cy="1427480"/>
          </a:xfrm>
          <a:prstGeom prst="rect">
            <a:avLst/>
          </a:prstGeom>
        </p:spPr>
        <p:txBody>
          <a:bodyPr anchor="t" rtlCol="false" tIns="0" lIns="0" bIns="0" rIns="0">
            <a:spAutoFit/>
          </a:bodyPr>
          <a:lstStyle/>
          <a:p>
            <a:pPr algn="ctr">
              <a:lnSpc>
                <a:spcPts val="11620"/>
              </a:lnSpc>
            </a:pPr>
            <a:r>
              <a:rPr lang="en-US" sz="8300">
                <a:solidFill>
                  <a:srgbClr val="FFFFFF"/>
                </a:solidFill>
                <a:latin typeface="Josefin Sans Bold"/>
              </a:rPr>
              <a:t>3</a:t>
            </a:r>
          </a:p>
        </p:txBody>
      </p:sp>
      <p:sp>
        <p:nvSpPr>
          <p:cNvPr name="TextBox 27" id="27"/>
          <p:cNvSpPr txBox="true"/>
          <p:nvPr/>
        </p:nvSpPr>
        <p:spPr>
          <a:xfrm rot="0">
            <a:off x="10228979" y="7518531"/>
            <a:ext cx="1586610" cy="1427480"/>
          </a:xfrm>
          <a:prstGeom prst="rect">
            <a:avLst/>
          </a:prstGeom>
        </p:spPr>
        <p:txBody>
          <a:bodyPr anchor="t" rtlCol="false" tIns="0" lIns="0" bIns="0" rIns="0">
            <a:spAutoFit/>
          </a:bodyPr>
          <a:lstStyle/>
          <a:p>
            <a:pPr algn="ctr">
              <a:lnSpc>
                <a:spcPts val="11620"/>
              </a:lnSpc>
            </a:pPr>
            <a:r>
              <a:rPr lang="en-US" sz="8300">
                <a:solidFill>
                  <a:srgbClr val="FFFFFF"/>
                </a:solidFill>
                <a:latin typeface="Josefin Sans Bold"/>
              </a:rPr>
              <a:t>4</a:t>
            </a:r>
          </a:p>
        </p:txBody>
      </p:sp>
      <p:sp>
        <p:nvSpPr>
          <p:cNvPr name="TextBox 28" id="28"/>
          <p:cNvSpPr txBox="true"/>
          <p:nvPr/>
        </p:nvSpPr>
        <p:spPr>
          <a:xfrm rot="0">
            <a:off x="12038391" y="3341370"/>
            <a:ext cx="4016037" cy="1333881"/>
          </a:xfrm>
          <a:prstGeom prst="rect">
            <a:avLst/>
          </a:prstGeom>
        </p:spPr>
        <p:txBody>
          <a:bodyPr anchor="t" rtlCol="false" tIns="0" lIns="0" bIns="0" rIns="0">
            <a:spAutoFit/>
          </a:bodyPr>
          <a:lstStyle/>
          <a:p>
            <a:pPr>
              <a:lnSpc>
                <a:spcPts val="2667"/>
              </a:lnSpc>
            </a:pPr>
            <a:r>
              <a:rPr lang="en-US" sz="2100" spc="-6">
                <a:solidFill>
                  <a:srgbClr val="EEEEEE"/>
                </a:solidFill>
                <a:latin typeface="Josefin Sans"/>
              </a:rPr>
              <a:t>All stories and tasks were logged on JIRA and assigned to members based on their knowledge and interest.</a:t>
            </a:r>
          </a:p>
        </p:txBody>
      </p:sp>
      <p:sp>
        <p:nvSpPr>
          <p:cNvPr name="TextBox 29" id="29"/>
          <p:cNvSpPr txBox="true"/>
          <p:nvPr/>
        </p:nvSpPr>
        <p:spPr>
          <a:xfrm rot="0">
            <a:off x="12038391" y="1149858"/>
            <a:ext cx="4016037" cy="1333881"/>
          </a:xfrm>
          <a:prstGeom prst="rect">
            <a:avLst/>
          </a:prstGeom>
        </p:spPr>
        <p:txBody>
          <a:bodyPr anchor="t" rtlCol="false" tIns="0" lIns="0" bIns="0" rIns="0">
            <a:spAutoFit/>
          </a:bodyPr>
          <a:lstStyle/>
          <a:p>
            <a:pPr>
              <a:lnSpc>
                <a:spcPts val="2667"/>
              </a:lnSpc>
            </a:pPr>
            <a:r>
              <a:rPr lang="en-US" sz="2100" spc="-6">
                <a:solidFill>
                  <a:srgbClr val="EEEEEE"/>
                </a:solidFill>
                <a:latin typeface="Josefin Sans"/>
              </a:rPr>
              <a:t>Communicate needs and tasks using Discord, Zoom, and in-person discussions. Document decisions on Confluence.</a:t>
            </a:r>
          </a:p>
        </p:txBody>
      </p:sp>
      <p:sp>
        <p:nvSpPr>
          <p:cNvPr name="TextBox 30" id="30"/>
          <p:cNvSpPr txBox="true"/>
          <p:nvPr/>
        </p:nvSpPr>
        <p:spPr>
          <a:xfrm rot="0">
            <a:off x="12038391" y="5531147"/>
            <a:ext cx="4016037" cy="1000506"/>
          </a:xfrm>
          <a:prstGeom prst="rect">
            <a:avLst/>
          </a:prstGeom>
        </p:spPr>
        <p:txBody>
          <a:bodyPr anchor="t" rtlCol="false" tIns="0" lIns="0" bIns="0" rIns="0">
            <a:spAutoFit/>
          </a:bodyPr>
          <a:lstStyle/>
          <a:p>
            <a:pPr>
              <a:lnSpc>
                <a:spcPts val="2667"/>
              </a:lnSpc>
            </a:pPr>
            <a:r>
              <a:rPr lang="en-US" sz="2100" spc="-6">
                <a:solidFill>
                  <a:srgbClr val="EEEEEE"/>
                </a:solidFill>
                <a:latin typeface="Josefin Sans"/>
              </a:rPr>
              <a:t>We used Git for version control and GitHub for source control and reviews.</a:t>
            </a:r>
          </a:p>
        </p:txBody>
      </p:sp>
      <p:sp>
        <p:nvSpPr>
          <p:cNvPr name="TextBox 31" id="31"/>
          <p:cNvSpPr txBox="true"/>
          <p:nvPr/>
        </p:nvSpPr>
        <p:spPr>
          <a:xfrm rot="0">
            <a:off x="12038391" y="7726811"/>
            <a:ext cx="4016037" cy="2000631"/>
          </a:xfrm>
          <a:prstGeom prst="rect">
            <a:avLst/>
          </a:prstGeom>
        </p:spPr>
        <p:txBody>
          <a:bodyPr anchor="t" rtlCol="false" tIns="0" lIns="0" bIns="0" rIns="0">
            <a:spAutoFit/>
          </a:bodyPr>
          <a:lstStyle/>
          <a:p>
            <a:pPr>
              <a:lnSpc>
                <a:spcPts val="2667"/>
              </a:lnSpc>
            </a:pPr>
            <a:r>
              <a:rPr lang="en-US" sz="2100" spc="-6">
                <a:solidFill>
                  <a:srgbClr val="EEEEEE"/>
                </a:solidFill>
                <a:latin typeface="Josefin Sans"/>
              </a:rPr>
              <a:t>After a feature met the acceptance criteria, the branch was merged to develop and the ticket was moved to Done. All features in the sprint were merged at the end to the main.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259" r="0" b="-3259"/>
            </a:stretch>
          </a:blipFill>
        </p:spPr>
      </p:sp>
      <p:grpSp>
        <p:nvGrpSpPr>
          <p:cNvPr name="Group 3" id="3"/>
          <p:cNvGrpSpPr/>
          <p:nvPr/>
        </p:nvGrpSpPr>
        <p:grpSpPr>
          <a:xfrm rot="0">
            <a:off x="13173271" y="3470827"/>
            <a:ext cx="4086029" cy="6442156"/>
            <a:chOff x="0" y="0"/>
            <a:chExt cx="1076156" cy="1696700"/>
          </a:xfrm>
        </p:grpSpPr>
        <p:sp>
          <p:nvSpPr>
            <p:cNvPr name="Freeform 4" id="4"/>
            <p:cNvSpPr/>
            <p:nvPr/>
          </p:nvSpPr>
          <p:spPr>
            <a:xfrm flipH="false" flipV="false" rot="0">
              <a:off x="0" y="0"/>
              <a:ext cx="1076156" cy="1696700"/>
            </a:xfrm>
            <a:custGeom>
              <a:avLst/>
              <a:gdLst/>
              <a:ahLst/>
              <a:cxnLst/>
              <a:rect r="r" b="b" t="t" l="l"/>
              <a:pathLst>
                <a:path h="1696700" w="1076156">
                  <a:moveTo>
                    <a:pt x="0" y="0"/>
                  </a:moveTo>
                  <a:lnTo>
                    <a:pt x="1076156" y="0"/>
                  </a:lnTo>
                  <a:lnTo>
                    <a:pt x="1076156" y="1696700"/>
                  </a:lnTo>
                  <a:lnTo>
                    <a:pt x="0" y="1696700"/>
                  </a:lnTo>
                  <a:close/>
                </a:path>
              </a:pathLst>
            </a:custGeom>
            <a:solidFill>
              <a:srgbClr val="000000">
                <a:alpha val="0"/>
              </a:srgbClr>
            </a:solidFill>
            <a:ln w="38100">
              <a:solidFill>
                <a:srgbClr val="0CC0DF"/>
              </a:solid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sp>
        <p:nvSpPr>
          <p:cNvPr name="AutoShape 6" id="6"/>
          <p:cNvSpPr/>
          <p:nvPr/>
        </p:nvSpPr>
        <p:spPr>
          <a:xfrm flipV="true">
            <a:off x="13173293" y="4676044"/>
            <a:ext cx="4086029" cy="9525"/>
          </a:xfrm>
          <a:prstGeom prst="line">
            <a:avLst/>
          </a:prstGeom>
          <a:ln cap="flat" w="19050">
            <a:solidFill>
              <a:srgbClr val="0CC0DF"/>
            </a:solidFill>
            <a:prstDash val="solid"/>
            <a:headEnd type="none" len="sm" w="sm"/>
            <a:tailEnd type="none" len="sm" w="sm"/>
          </a:ln>
        </p:spPr>
      </p:sp>
      <p:grpSp>
        <p:nvGrpSpPr>
          <p:cNvPr name="Group 7" id="7"/>
          <p:cNvGrpSpPr/>
          <p:nvPr/>
        </p:nvGrpSpPr>
        <p:grpSpPr>
          <a:xfrm rot="0">
            <a:off x="762838" y="3470827"/>
            <a:ext cx="3407114" cy="6442156"/>
            <a:chOff x="0" y="0"/>
            <a:chExt cx="897347" cy="1696700"/>
          </a:xfrm>
        </p:grpSpPr>
        <p:sp>
          <p:nvSpPr>
            <p:cNvPr name="Freeform 8" id="8"/>
            <p:cNvSpPr/>
            <p:nvPr/>
          </p:nvSpPr>
          <p:spPr>
            <a:xfrm flipH="false" flipV="false" rot="0">
              <a:off x="0" y="0"/>
              <a:ext cx="897347" cy="1696700"/>
            </a:xfrm>
            <a:custGeom>
              <a:avLst/>
              <a:gdLst/>
              <a:ahLst/>
              <a:cxnLst/>
              <a:rect r="r" b="b" t="t" l="l"/>
              <a:pathLst>
                <a:path h="1696700" w="897347">
                  <a:moveTo>
                    <a:pt x="0" y="0"/>
                  </a:moveTo>
                  <a:lnTo>
                    <a:pt x="897347" y="0"/>
                  </a:lnTo>
                  <a:lnTo>
                    <a:pt x="897347" y="1696700"/>
                  </a:lnTo>
                  <a:lnTo>
                    <a:pt x="0" y="1696700"/>
                  </a:lnTo>
                  <a:close/>
                </a:path>
              </a:pathLst>
            </a:custGeom>
            <a:solidFill>
              <a:srgbClr val="000000">
                <a:alpha val="0"/>
              </a:srgbClr>
            </a:solidFill>
            <a:ln w="38100">
              <a:solidFill>
                <a:srgbClr val="0CC0DF"/>
              </a:solidFill>
            </a:ln>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sp>
        <p:nvSpPr>
          <p:cNvPr name="Freeform 10" id="10"/>
          <p:cNvSpPr/>
          <p:nvPr/>
        </p:nvSpPr>
        <p:spPr>
          <a:xfrm flipH="false" flipV="false" rot="0">
            <a:off x="2123066" y="5314243"/>
            <a:ext cx="803390" cy="918160"/>
          </a:xfrm>
          <a:custGeom>
            <a:avLst/>
            <a:gdLst/>
            <a:ahLst/>
            <a:cxnLst/>
            <a:rect r="r" b="b" t="t" l="l"/>
            <a:pathLst>
              <a:path h="918160" w="803390">
                <a:moveTo>
                  <a:pt x="0" y="0"/>
                </a:moveTo>
                <a:lnTo>
                  <a:pt x="803390" y="0"/>
                </a:lnTo>
                <a:lnTo>
                  <a:pt x="803390" y="918160"/>
                </a:lnTo>
                <a:lnTo>
                  <a:pt x="0" y="918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127911" y="5314243"/>
            <a:ext cx="811613" cy="906830"/>
          </a:xfrm>
          <a:custGeom>
            <a:avLst/>
            <a:gdLst/>
            <a:ahLst/>
            <a:cxnLst/>
            <a:rect r="r" b="b" t="t" l="l"/>
            <a:pathLst>
              <a:path h="906830" w="811613">
                <a:moveTo>
                  <a:pt x="0" y="0"/>
                </a:moveTo>
                <a:lnTo>
                  <a:pt x="811613" y="0"/>
                </a:lnTo>
                <a:lnTo>
                  <a:pt x="811613" y="906830"/>
                </a:lnTo>
                <a:lnTo>
                  <a:pt x="0" y="9068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975259" y="6403853"/>
            <a:ext cx="1152653" cy="1073408"/>
          </a:xfrm>
          <a:custGeom>
            <a:avLst/>
            <a:gdLst/>
            <a:ahLst/>
            <a:cxnLst/>
            <a:rect r="r" b="b" t="t" l="l"/>
            <a:pathLst>
              <a:path h="1073408" w="1152653">
                <a:moveTo>
                  <a:pt x="0" y="0"/>
                </a:moveTo>
                <a:lnTo>
                  <a:pt x="1152652" y="0"/>
                </a:lnTo>
                <a:lnTo>
                  <a:pt x="1152652" y="1073408"/>
                </a:lnTo>
                <a:lnTo>
                  <a:pt x="0" y="10734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739972" y="7658236"/>
            <a:ext cx="1623226" cy="980023"/>
          </a:xfrm>
          <a:custGeom>
            <a:avLst/>
            <a:gdLst/>
            <a:ahLst/>
            <a:cxnLst/>
            <a:rect r="r" b="b" t="t" l="l"/>
            <a:pathLst>
              <a:path h="980023" w="1623226">
                <a:moveTo>
                  <a:pt x="0" y="0"/>
                </a:moveTo>
                <a:lnTo>
                  <a:pt x="1623226" y="0"/>
                </a:lnTo>
                <a:lnTo>
                  <a:pt x="1623226" y="980022"/>
                </a:lnTo>
                <a:lnTo>
                  <a:pt x="0" y="9800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028700" y="5314243"/>
            <a:ext cx="918160" cy="918160"/>
          </a:xfrm>
          <a:custGeom>
            <a:avLst/>
            <a:gdLst/>
            <a:ahLst/>
            <a:cxnLst/>
            <a:rect r="r" b="b" t="t" l="l"/>
            <a:pathLst>
              <a:path h="918160" w="918160">
                <a:moveTo>
                  <a:pt x="0" y="0"/>
                </a:moveTo>
                <a:lnTo>
                  <a:pt x="918160" y="0"/>
                </a:lnTo>
                <a:lnTo>
                  <a:pt x="918160" y="918160"/>
                </a:lnTo>
                <a:lnTo>
                  <a:pt x="0" y="9181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5" id="15"/>
          <p:cNvGrpSpPr/>
          <p:nvPr/>
        </p:nvGrpSpPr>
        <p:grpSpPr>
          <a:xfrm rot="0">
            <a:off x="7097736" y="3470827"/>
            <a:ext cx="3748709" cy="6442156"/>
            <a:chOff x="0" y="0"/>
            <a:chExt cx="987314" cy="1696700"/>
          </a:xfrm>
        </p:grpSpPr>
        <p:sp>
          <p:nvSpPr>
            <p:cNvPr name="Freeform 16" id="16"/>
            <p:cNvSpPr/>
            <p:nvPr/>
          </p:nvSpPr>
          <p:spPr>
            <a:xfrm flipH="false" flipV="false" rot="0">
              <a:off x="0" y="0"/>
              <a:ext cx="987314" cy="1696700"/>
            </a:xfrm>
            <a:custGeom>
              <a:avLst/>
              <a:gdLst/>
              <a:ahLst/>
              <a:cxnLst/>
              <a:rect r="r" b="b" t="t" l="l"/>
              <a:pathLst>
                <a:path h="1696700" w="987314">
                  <a:moveTo>
                    <a:pt x="0" y="0"/>
                  </a:moveTo>
                  <a:lnTo>
                    <a:pt x="987314" y="0"/>
                  </a:lnTo>
                  <a:lnTo>
                    <a:pt x="987314" y="1696700"/>
                  </a:lnTo>
                  <a:lnTo>
                    <a:pt x="0" y="1696700"/>
                  </a:lnTo>
                  <a:close/>
                </a:path>
              </a:pathLst>
            </a:custGeom>
            <a:solidFill>
              <a:srgbClr val="000000">
                <a:alpha val="0"/>
              </a:srgbClr>
            </a:solidFill>
            <a:ln w="38100">
              <a:solidFill>
                <a:srgbClr val="0CC0DF"/>
              </a:solidFill>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7405729" y="5316499"/>
            <a:ext cx="3132723" cy="904574"/>
          </a:xfrm>
          <a:custGeom>
            <a:avLst/>
            <a:gdLst/>
            <a:ahLst/>
            <a:cxnLst/>
            <a:rect r="r" b="b" t="t" l="l"/>
            <a:pathLst>
              <a:path h="904574" w="3132723">
                <a:moveTo>
                  <a:pt x="0" y="0"/>
                </a:moveTo>
                <a:lnTo>
                  <a:pt x="3132723" y="0"/>
                </a:lnTo>
                <a:lnTo>
                  <a:pt x="3132723" y="904574"/>
                </a:lnTo>
                <a:lnTo>
                  <a:pt x="0" y="9045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7325129" y="6525873"/>
            <a:ext cx="3298733" cy="1302999"/>
          </a:xfrm>
          <a:custGeom>
            <a:avLst/>
            <a:gdLst/>
            <a:ahLst/>
            <a:cxnLst/>
            <a:rect r="r" b="b" t="t" l="l"/>
            <a:pathLst>
              <a:path h="1302999" w="3298733">
                <a:moveTo>
                  <a:pt x="0" y="0"/>
                </a:moveTo>
                <a:lnTo>
                  <a:pt x="3298733" y="0"/>
                </a:lnTo>
                <a:lnTo>
                  <a:pt x="3298733" y="1303000"/>
                </a:lnTo>
                <a:lnTo>
                  <a:pt x="0" y="13030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20" id="20"/>
          <p:cNvSpPr/>
          <p:nvPr/>
        </p:nvSpPr>
        <p:spPr>
          <a:xfrm>
            <a:off x="7097758" y="4656994"/>
            <a:ext cx="3753474" cy="9525"/>
          </a:xfrm>
          <a:prstGeom prst="line">
            <a:avLst/>
          </a:prstGeom>
          <a:ln cap="flat" w="19050">
            <a:solidFill>
              <a:srgbClr val="0CC0DF"/>
            </a:solidFill>
            <a:prstDash val="solid"/>
            <a:headEnd type="none" len="sm" w="sm"/>
            <a:tailEnd type="none" len="sm" w="sm"/>
          </a:ln>
        </p:spPr>
      </p:sp>
      <p:sp>
        <p:nvSpPr>
          <p:cNvPr name="AutoShape 21" id="21"/>
          <p:cNvSpPr/>
          <p:nvPr/>
        </p:nvSpPr>
        <p:spPr>
          <a:xfrm>
            <a:off x="762862" y="4628419"/>
            <a:ext cx="3407090" cy="19050"/>
          </a:xfrm>
          <a:prstGeom prst="line">
            <a:avLst/>
          </a:prstGeom>
          <a:ln cap="flat" w="19050">
            <a:solidFill>
              <a:srgbClr val="0CC0DF"/>
            </a:solidFill>
            <a:prstDash val="solid"/>
            <a:headEnd type="none" len="sm" w="sm"/>
            <a:tailEnd type="none" len="sm" w="sm"/>
          </a:ln>
        </p:spPr>
      </p:sp>
      <p:sp>
        <p:nvSpPr>
          <p:cNvPr name="AutoShape 22" id="22"/>
          <p:cNvSpPr/>
          <p:nvPr/>
        </p:nvSpPr>
        <p:spPr>
          <a:xfrm>
            <a:off x="4169952" y="5406148"/>
            <a:ext cx="2927782" cy="0"/>
          </a:xfrm>
          <a:prstGeom prst="line">
            <a:avLst/>
          </a:prstGeom>
          <a:ln cap="flat" w="38100">
            <a:solidFill>
              <a:srgbClr val="0CC0DF"/>
            </a:solidFill>
            <a:prstDash val="solid"/>
            <a:headEnd type="none" len="sm" w="sm"/>
            <a:tailEnd type="triangle" len="med" w="lg"/>
          </a:ln>
        </p:spPr>
      </p:sp>
      <p:sp>
        <p:nvSpPr>
          <p:cNvPr name="Freeform 23" id="23"/>
          <p:cNvSpPr/>
          <p:nvPr/>
        </p:nvSpPr>
        <p:spPr>
          <a:xfrm flipH="false" flipV="false" rot="0">
            <a:off x="1340697" y="8809708"/>
            <a:ext cx="2251419" cy="701377"/>
          </a:xfrm>
          <a:custGeom>
            <a:avLst/>
            <a:gdLst/>
            <a:ahLst/>
            <a:cxnLst/>
            <a:rect r="r" b="b" t="t" l="l"/>
            <a:pathLst>
              <a:path h="701377" w="2251419">
                <a:moveTo>
                  <a:pt x="0" y="0"/>
                </a:moveTo>
                <a:lnTo>
                  <a:pt x="2251420" y="0"/>
                </a:lnTo>
                <a:lnTo>
                  <a:pt x="2251420" y="701377"/>
                </a:lnTo>
                <a:lnTo>
                  <a:pt x="0" y="701377"/>
                </a:lnTo>
                <a:lnTo>
                  <a:pt x="0" y="0"/>
                </a:lnTo>
                <a:close/>
              </a:path>
            </a:pathLst>
          </a:custGeom>
          <a:blipFill>
            <a:blip r:embed="rId18"/>
            <a:stretch>
              <a:fillRect l="0" t="0" r="0" b="0"/>
            </a:stretch>
          </a:blipFill>
        </p:spPr>
      </p:sp>
      <p:sp>
        <p:nvSpPr>
          <p:cNvPr name="Freeform 24" id="24"/>
          <p:cNvSpPr/>
          <p:nvPr/>
        </p:nvSpPr>
        <p:spPr>
          <a:xfrm flipH="false" flipV="false" rot="0">
            <a:off x="7846381" y="8467048"/>
            <a:ext cx="2251419" cy="701377"/>
          </a:xfrm>
          <a:custGeom>
            <a:avLst/>
            <a:gdLst/>
            <a:ahLst/>
            <a:cxnLst/>
            <a:rect r="r" b="b" t="t" l="l"/>
            <a:pathLst>
              <a:path h="701377" w="2251419">
                <a:moveTo>
                  <a:pt x="0" y="0"/>
                </a:moveTo>
                <a:lnTo>
                  <a:pt x="2251419" y="0"/>
                </a:lnTo>
                <a:lnTo>
                  <a:pt x="2251419" y="701376"/>
                </a:lnTo>
                <a:lnTo>
                  <a:pt x="0" y="701376"/>
                </a:lnTo>
                <a:lnTo>
                  <a:pt x="0" y="0"/>
                </a:lnTo>
                <a:close/>
              </a:path>
            </a:pathLst>
          </a:custGeom>
          <a:blipFill>
            <a:blip r:embed="rId18"/>
            <a:stretch>
              <a:fillRect l="0" t="0" r="0" b="0"/>
            </a:stretch>
          </a:blipFill>
        </p:spPr>
      </p:sp>
      <p:sp>
        <p:nvSpPr>
          <p:cNvPr name="AutoShape 25" id="25"/>
          <p:cNvSpPr/>
          <p:nvPr/>
        </p:nvSpPr>
        <p:spPr>
          <a:xfrm>
            <a:off x="10851256" y="5406148"/>
            <a:ext cx="2322014" cy="0"/>
          </a:xfrm>
          <a:prstGeom prst="line">
            <a:avLst/>
          </a:prstGeom>
          <a:ln cap="flat" w="38100">
            <a:solidFill>
              <a:srgbClr val="0CC0DF"/>
            </a:solidFill>
            <a:prstDash val="solid"/>
            <a:headEnd type="none" len="sm" w="sm"/>
            <a:tailEnd type="triangle" len="med" w="lg"/>
          </a:ln>
        </p:spPr>
      </p:sp>
      <p:sp>
        <p:nvSpPr>
          <p:cNvPr name="AutoShape 26" id="26"/>
          <p:cNvSpPr/>
          <p:nvPr/>
        </p:nvSpPr>
        <p:spPr>
          <a:xfrm flipH="true">
            <a:off x="4169952" y="8148247"/>
            <a:ext cx="2927782" cy="0"/>
          </a:xfrm>
          <a:prstGeom prst="line">
            <a:avLst/>
          </a:prstGeom>
          <a:ln cap="flat" w="38100">
            <a:solidFill>
              <a:srgbClr val="0CC0DF"/>
            </a:solidFill>
            <a:prstDash val="solid"/>
            <a:headEnd type="none" len="sm" w="sm"/>
            <a:tailEnd type="triangle" len="med" w="lg"/>
          </a:ln>
        </p:spPr>
      </p:sp>
      <p:sp>
        <p:nvSpPr>
          <p:cNvPr name="Freeform 27" id="27"/>
          <p:cNvSpPr/>
          <p:nvPr/>
        </p:nvSpPr>
        <p:spPr>
          <a:xfrm flipH="false" flipV="false" rot="0">
            <a:off x="13400103" y="6258252"/>
            <a:ext cx="3632365" cy="1364609"/>
          </a:xfrm>
          <a:custGeom>
            <a:avLst/>
            <a:gdLst/>
            <a:ahLst/>
            <a:cxnLst/>
            <a:rect r="r" b="b" t="t" l="l"/>
            <a:pathLst>
              <a:path h="1364609" w="3632365">
                <a:moveTo>
                  <a:pt x="0" y="0"/>
                </a:moveTo>
                <a:lnTo>
                  <a:pt x="3632365" y="0"/>
                </a:lnTo>
                <a:lnTo>
                  <a:pt x="3632365" y="1364609"/>
                </a:lnTo>
                <a:lnTo>
                  <a:pt x="0" y="1364609"/>
                </a:lnTo>
                <a:lnTo>
                  <a:pt x="0" y="0"/>
                </a:lnTo>
                <a:close/>
              </a:path>
            </a:pathLst>
          </a:custGeom>
          <a:blipFill>
            <a:blip r:embed="rId19"/>
            <a:stretch>
              <a:fillRect l="0" t="0" r="0" b="0"/>
            </a:stretch>
          </a:blipFill>
        </p:spPr>
      </p:sp>
      <p:sp>
        <p:nvSpPr>
          <p:cNvPr name="TextBox 28" id="28"/>
          <p:cNvSpPr txBox="true"/>
          <p:nvPr/>
        </p:nvSpPr>
        <p:spPr>
          <a:xfrm rot="0">
            <a:off x="1291395" y="1057650"/>
            <a:ext cx="7852605" cy="1754886"/>
          </a:xfrm>
          <a:prstGeom prst="rect">
            <a:avLst/>
          </a:prstGeom>
        </p:spPr>
        <p:txBody>
          <a:bodyPr anchor="t" rtlCol="false" tIns="0" lIns="0" bIns="0" rIns="0">
            <a:spAutoFit/>
          </a:bodyPr>
          <a:lstStyle/>
          <a:p>
            <a:pPr>
              <a:lnSpc>
                <a:spcPts val="6912"/>
              </a:lnSpc>
            </a:pPr>
            <a:r>
              <a:rPr lang="en-US" sz="5400" spc="577">
                <a:solidFill>
                  <a:srgbClr val="FFFFFF"/>
                </a:solidFill>
                <a:latin typeface="Josefin Sans Bold"/>
              </a:rPr>
              <a:t>SOFTWARE ARCHITECHTURE</a:t>
            </a:r>
          </a:p>
        </p:txBody>
      </p:sp>
      <p:sp>
        <p:nvSpPr>
          <p:cNvPr name="TextBox 29" id="29"/>
          <p:cNvSpPr txBox="true"/>
          <p:nvPr/>
        </p:nvSpPr>
        <p:spPr>
          <a:xfrm rot="0">
            <a:off x="1179414" y="3723886"/>
            <a:ext cx="1372171" cy="622817"/>
          </a:xfrm>
          <a:prstGeom prst="rect">
            <a:avLst/>
          </a:prstGeom>
        </p:spPr>
        <p:txBody>
          <a:bodyPr anchor="t" rtlCol="false" tIns="0" lIns="0" bIns="0" rIns="0">
            <a:spAutoFit/>
          </a:bodyPr>
          <a:lstStyle/>
          <a:p>
            <a:pPr>
              <a:lnSpc>
                <a:spcPts val="5046"/>
              </a:lnSpc>
            </a:pPr>
            <a:r>
              <a:rPr lang="en-US" sz="3604" spc="111">
                <a:solidFill>
                  <a:srgbClr val="FFFFFF"/>
                </a:solidFill>
                <a:latin typeface="Inter"/>
              </a:rPr>
              <a:t>Client</a:t>
            </a:r>
          </a:p>
        </p:txBody>
      </p:sp>
      <p:sp>
        <p:nvSpPr>
          <p:cNvPr name="TextBox 30" id="30"/>
          <p:cNvSpPr txBox="true"/>
          <p:nvPr/>
        </p:nvSpPr>
        <p:spPr>
          <a:xfrm rot="0">
            <a:off x="8166802" y="3723886"/>
            <a:ext cx="1610578" cy="622817"/>
          </a:xfrm>
          <a:prstGeom prst="rect">
            <a:avLst/>
          </a:prstGeom>
        </p:spPr>
        <p:txBody>
          <a:bodyPr anchor="t" rtlCol="false" tIns="0" lIns="0" bIns="0" rIns="0">
            <a:spAutoFit/>
          </a:bodyPr>
          <a:lstStyle/>
          <a:p>
            <a:pPr>
              <a:lnSpc>
                <a:spcPts val="5046"/>
              </a:lnSpc>
            </a:pPr>
            <a:r>
              <a:rPr lang="en-US" sz="3604" spc="111">
                <a:solidFill>
                  <a:srgbClr val="FFFFFF"/>
                </a:solidFill>
                <a:latin typeface="Inter"/>
              </a:rPr>
              <a:t>Server</a:t>
            </a:r>
          </a:p>
        </p:txBody>
      </p:sp>
      <p:sp>
        <p:nvSpPr>
          <p:cNvPr name="TextBox 31" id="31"/>
          <p:cNvSpPr txBox="true"/>
          <p:nvPr/>
        </p:nvSpPr>
        <p:spPr>
          <a:xfrm rot="0">
            <a:off x="14312475" y="3723886"/>
            <a:ext cx="2180844" cy="622817"/>
          </a:xfrm>
          <a:prstGeom prst="rect">
            <a:avLst/>
          </a:prstGeom>
        </p:spPr>
        <p:txBody>
          <a:bodyPr anchor="t" rtlCol="false" tIns="0" lIns="0" bIns="0" rIns="0">
            <a:spAutoFit/>
          </a:bodyPr>
          <a:lstStyle/>
          <a:p>
            <a:pPr>
              <a:lnSpc>
                <a:spcPts val="5046"/>
              </a:lnSpc>
            </a:pPr>
            <a:r>
              <a:rPr lang="en-US" sz="3604" spc="111">
                <a:solidFill>
                  <a:srgbClr val="FFFFFF"/>
                </a:solidFill>
                <a:latin typeface="Inter"/>
              </a:rPr>
              <a:t>Database</a:t>
            </a:r>
          </a:p>
        </p:txBody>
      </p:sp>
      <p:sp>
        <p:nvSpPr>
          <p:cNvPr name="AutoShape 32" id="32"/>
          <p:cNvSpPr/>
          <p:nvPr/>
        </p:nvSpPr>
        <p:spPr>
          <a:xfrm flipH="true">
            <a:off x="10846445" y="8148247"/>
            <a:ext cx="2322014" cy="0"/>
          </a:xfrm>
          <a:prstGeom prst="line">
            <a:avLst/>
          </a:prstGeom>
          <a:ln cap="flat" w="38100">
            <a:solidFill>
              <a:srgbClr val="0CC0DF"/>
            </a:solidFill>
            <a:prstDash val="solid"/>
            <a:headEnd type="none" len="sm" w="sm"/>
            <a:tailEnd type="triangle" len="med" w="lg"/>
          </a:ln>
        </p:spPr>
      </p:sp>
      <p:grpSp>
        <p:nvGrpSpPr>
          <p:cNvPr name="Group 33" id="33"/>
          <p:cNvGrpSpPr/>
          <p:nvPr/>
        </p:nvGrpSpPr>
        <p:grpSpPr>
          <a:xfrm rot="0">
            <a:off x="15280392" y="1028700"/>
            <a:ext cx="1978908" cy="860462"/>
            <a:chOff x="0" y="0"/>
            <a:chExt cx="2638544" cy="1147282"/>
          </a:xfrm>
        </p:grpSpPr>
        <p:sp>
          <p:nvSpPr>
            <p:cNvPr name="Freeform 34" id="34"/>
            <p:cNvSpPr/>
            <p:nvPr/>
          </p:nvSpPr>
          <p:spPr>
            <a:xfrm flipH="false" flipV="false" rot="0">
              <a:off x="2028421" y="218178"/>
              <a:ext cx="610123" cy="298960"/>
            </a:xfrm>
            <a:custGeom>
              <a:avLst/>
              <a:gdLst/>
              <a:ahLst/>
              <a:cxnLst/>
              <a:rect r="r" b="b" t="t" l="l"/>
              <a:pathLst>
                <a:path h="298960" w="610123">
                  <a:moveTo>
                    <a:pt x="0" y="0"/>
                  </a:moveTo>
                  <a:lnTo>
                    <a:pt x="610123" y="0"/>
                  </a:lnTo>
                  <a:lnTo>
                    <a:pt x="610123" y="298960"/>
                  </a:lnTo>
                  <a:lnTo>
                    <a:pt x="0" y="29896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5" id="35"/>
            <p:cNvSpPr/>
            <p:nvPr/>
          </p:nvSpPr>
          <p:spPr>
            <a:xfrm flipH="false" flipV="false" rot="0">
              <a:off x="124307" y="0"/>
              <a:ext cx="484242" cy="543329"/>
            </a:xfrm>
            <a:custGeom>
              <a:avLst/>
              <a:gdLst/>
              <a:ahLst/>
              <a:cxnLst/>
              <a:rect r="r" b="b" t="t" l="l"/>
              <a:pathLst>
                <a:path h="543329" w="484242">
                  <a:moveTo>
                    <a:pt x="0" y="0"/>
                  </a:moveTo>
                  <a:lnTo>
                    <a:pt x="484242" y="0"/>
                  </a:lnTo>
                  <a:lnTo>
                    <a:pt x="484242" y="543329"/>
                  </a:lnTo>
                  <a:lnTo>
                    <a:pt x="0" y="54332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36" id="36"/>
            <p:cNvSpPr txBox="true"/>
            <p:nvPr/>
          </p:nvSpPr>
          <p:spPr>
            <a:xfrm rot="0">
              <a:off x="0" y="638579"/>
              <a:ext cx="2537614" cy="508703"/>
            </a:xfrm>
            <a:prstGeom prst="rect">
              <a:avLst/>
            </a:prstGeom>
          </p:spPr>
          <p:txBody>
            <a:bodyPr anchor="t" rtlCol="false" tIns="0" lIns="0" bIns="0" rIns="0">
              <a:spAutoFit/>
            </a:bodyPr>
            <a:lstStyle/>
            <a:p>
              <a:pPr algn="just">
                <a:lnSpc>
                  <a:spcPts val="2467"/>
                </a:lnSpc>
              </a:pPr>
              <a:r>
                <a:rPr lang="en-US" sz="2972" spc="-115">
                  <a:solidFill>
                    <a:srgbClr val="FFFFFF"/>
                  </a:solidFill>
                  <a:latin typeface="Josefin Sans Bold"/>
                </a:rPr>
                <a:t>FIN</a:t>
              </a:r>
              <a:r>
                <a:rPr lang="en-US" sz="2972" spc="-115">
                  <a:solidFill>
                    <a:srgbClr val="0CC0DF"/>
                  </a:solidFill>
                  <a:latin typeface="Josefin Sans Bold"/>
                </a:rPr>
                <a:t>LEARN</a:t>
              </a:r>
            </a:p>
          </p:txBody>
        </p:sp>
        <p:sp>
          <p:nvSpPr>
            <p:cNvPr name="Freeform 37" id="37"/>
            <p:cNvSpPr/>
            <p:nvPr/>
          </p:nvSpPr>
          <p:spPr>
            <a:xfrm flipH="false" flipV="false" rot="0">
              <a:off x="664986" y="193782"/>
              <a:ext cx="1308573" cy="347367"/>
            </a:xfrm>
            <a:custGeom>
              <a:avLst/>
              <a:gdLst/>
              <a:ahLst/>
              <a:cxnLst/>
              <a:rect r="r" b="b" t="t" l="l"/>
              <a:pathLst>
                <a:path h="347367" w="1308573">
                  <a:moveTo>
                    <a:pt x="0" y="0"/>
                  </a:moveTo>
                  <a:lnTo>
                    <a:pt x="1308573" y="0"/>
                  </a:lnTo>
                  <a:lnTo>
                    <a:pt x="1308573" y="347367"/>
                  </a:lnTo>
                  <a:lnTo>
                    <a:pt x="0" y="34736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1333" r="0" b="-21333"/>
            </a:stretch>
          </a:blipFill>
        </p:spPr>
      </p:sp>
      <p:sp>
        <p:nvSpPr>
          <p:cNvPr name="AutoShape 3" id="3"/>
          <p:cNvSpPr/>
          <p:nvPr/>
        </p:nvSpPr>
        <p:spPr>
          <a:xfrm flipH="true">
            <a:off x="1268453" y="3013510"/>
            <a:ext cx="938074" cy="0"/>
          </a:xfrm>
          <a:prstGeom prst="line">
            <a:avLst/>
          </a:prstGeom>
          <a:ln cap="flat" w="28575">
            <a:solidFill>
              <a:srgbClr val="0CC0DF"/>
            </a:solidFill>
            <a:prstDash val="solid"/>
            <a:headEnd type="none" len="sm" w="sm"/>
            <a:tailEnd type="none" len="sm" w="sm"/>
          </a:ln>
        </p:spPr>
      </p:sp>
      <p:grpSp>
        <p:nvGrpSpPr>
          <p:cNvPr name="Group 4" id="4"/>
          <p:cNvGrpSpPr/>
          <p:nvPr/>
        </p:nvGrpSpPr>
        <p:grpSpPr>
          <a:xfrm rot="0">
            <a:off x="1268453" y="9007176"/>
            <a:ext cx="1978908" cy="860462"/>
            <a:chOff x="0" y="0"/>
            <a:chExt cx="2638544" cy="1147282"/>
          </a:xfrm>
        </p:grpSpPr>
        <p:sp>
          <p:nvSpPr>
            <p:cNvPr name="Freeform 5" id="5"/>
            <p:cNvSpPr/>
            <p:nvPr/>
          </p:nvSpPr>
          <p:spPr>
            <a:xfrm flipH="false" flipV="false" rot="0">
              <a:off x="2028421" y="218178"/>
              <a:ext cx="610123" cy="298960"/>
            </a:xfrm>
            <a:custGeom>
              <a:avLst/>
              <a:gdLst/>
              <a:ahLst/>
              <a:cxnLst/>
              <a:rect r="r" b="b" t="t" l="l"/>
              <a:pathLst>
                <a:path h="298960" w="610123">
                  <a:moveTo>
                    <a:pt x="0" y="0"/>
                  </a:moveTo>
                  <a:lnTo>
                    <a:pt x="610123" y="0"/>
                  </a:lnTo>
                  <a:lnTo>
                    <a:pt x="610123" y="298960"/>
                  </a:lnTo>
                  <a:lnTo>
                    <a:pt x="0" y="298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4307" y="0"/>
              <a:ext cx="484242" cy="543329"/>
            </a:xfrm>
            <a:custGeom>
              <a:avLst/>
              <a:gdLst/>
              <a:ahLst/>
              <a:cxnLst/>
              <a:rect r="r" b="b" t="t" l="l"/>
              <a:pathLst>
                <a:path h="543329" w="484242">
                  <a:moveTo>
                    <a:pt x="0" y="0"/>
                  </a:moveTo>
                  <a:lnTo>
                    <a:pt x="484242" y="0"/>
                  </a:lnTo>
                  <a:lnTo>
                    <a:pt x="484242" y="543329"/>
                  </a:lnTo>
                  <a:lnTo>
                    <a:pt x="0" y="543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0" y="638579"/>
              <a:ext cx="2537614" cy="508703"/>
            </a:xfrm>
            <a:prstGeom prst="rect">
              <a:avLst/>
            </a:prstGeom>
          </p:spPr>
          <p:txBody>
            <a:bodyPr anchor="t" rtlCol="false" tIns="0" lIns="0" bIns="0" rIns="0">
              <a:spAutoFit/>
            </a:bodyPr>
            <a:lstStyle/>
            <a:p>
              <a:pPr algn="just">
                <a:lnSpc>
                  <a:spcPts val="2467"/>
                </a:lnSpc>
              </a:pPr>
              <a:r>
                <a:rPr lang="en-US" sz="2972" spc="-115">
                  <a:solidFill>
                    <a:srgbClr val="FFFFFF"/>
                  </a:solidFill>
                  <a:latin typeface="Josefin Sans Bold"/>
                </a:rPr>
                <a:t>FIN</a:t>
              </a:r>
              <a:r>
                <a:rPr lang="en-US" sz="2972" spc="-115">
                  <a:solidFill>
                    <a:srgbClr val="0CC0DF"/>
                  </a:solidFill>
                  <a:latin typeface="Josefin Sans Bold"/>
                </a:rPr>
                <a:t>LEARN</a:t>
              </a:r>
            </a:p>
          </p:txBody>
        </p:sp>
        <p:sp>
          <p:nvSpPr>
            <p:cNvPr name="Freeform 8" id="8"/>
            <p:cNvSpPr/>
            <p:nvPr/>
          </p:nvSpPr>
          <p:spPr>
            <a:xfrm flipH="false" flipV="false" rot="0">
              <a:off x="664986" y="193782"/>
              <a:ext cx="1308573" cy="347367"/>
            </a:xfrm>
            <a:custGeom>
              <a:avLst/>
              <a:gdLst/>
              <a:ahLst/>
              <a:cxnLst/>
              <a:rect r="r" b="b" t="t" l="l"/>
              <a:pathLst>
                <a:path h="347367" w="1308573">
                  <a:moveTo>
                    <a:pt x="0" y="0"/>
                  </a:moveTo>
                  <a:lnTo>
                    <a:pt x="1308573" y="0"/>
                  </a:lnTo>
                  <a:lnTo>
                    <a:pt x="1308573" y="347367"/>
                  </a:lnTo>
                  <a:lnTo>
                    <a:pt x="0" y="347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9144000" y="1877568"/>
            <a:ext cx="8749940" cy="6639928"/>
          </a:xfrm>
          <a:custGeom>
            <a:avLst/>
            <a:gdLst/>
            <a:ahLst/>
            <a:cxnLst/>
            <a:rect r="r" b="b" t="t" l="l"/>
            <a:pathLst>
              <a:path h="6639928" w="8749940">
                <a:moveTo>
                  <a:pt x="0" y="0"/>
                </a:moveTo>
                <a:lnTo>
                  <a:pt x="8749940" y="0"/>
                </a:lnTo>
                <a:lnTo>
                  <a:pt x="8749940" y="6639928"/>
                </a:lnTo>
                <a:lnTo>
                  <a:pt x="0" y="6639928"/>
                </a:lnTo>
                <a:lnTo>
                  <a:pt x="0" y="0"/>
                </a:lnTo>
                <a:close/>
              </a:path>
            </a:pathLst>
          </a:custGeom>
          <a:blipFill>
            <a:blip r:embed="rId10"/>
            <a:stretch>
              <a:fillRect l="0" t="0" r="0" b="0"/>
            </a:stretch>
          </a:blipFill>
        </p:spPr>
      </p:sp>
      <p:sp>
        <p:nvSpPr>
          <p:cNvPr name="TextBox 10" id="10"/>
          <p:cNvSpPr txBox="true"/>
          <p:nvPr/>
        </p:nvSpPr>
        <p:spPr>
          <a:xfrm rot="0">
            <a:off x="1268453" y="1120974"/>
            <a:ext cx="7411633" cy="878586"/>
          </a:xfrm>
          <a:prstGeom prst="rect">
            <a:avLst/>
          </a:prstGeom>
        </p:spPr>
        <p:txBody>
          <a:bodyPr anchor="t" rtlCol="false" tIns="0" lIns="0" bIns="0" rIns="0">
            <a:spAutoFit/>
          </a:bodyPr>
          <a:lstStyle/>
          <a:p>
            <a:pPr>
              <a:lnSpc>
                <a:spcPts val="6912"/>
              </a:lnSpc>
            </a:pPr>
            <a:r>
              <a:rPr lang="en-US" sz="5400" spc="577">
                <a:solidFill>
                  <a:srgbClr val="FFFFFF"/>
                </a:solidFill>
                <a:latin typeface="Josefin Sans Bold"/>
              </a:rPr>
              <a:t>TECHNICAL</a:t>
            </a:r>
          </a:p>
        </p:txBody>
      </p:sp>
      <p:sp>
        <p:nvSpPr>
          <p:cNvPr name="TextBox 11" id="11"/>
          <p:cNvSpPr txBox="true"/>
          <p:nvPr/>
        </p:nvSpPr>
        <p:spPr>
          <a:xfrm rot="0">
            <a:off x="1268453" y="2159753"/>
            <a:ext cx="7411633" cy="467995"/>
          </a:xfrm>
          <a:prstGeom prst="rect">
            <a:avLst/>
          </a:prstGeom>
        </p:spPr>
        <p:txBody>
          <a:bodyPr anchor="t" rtlCol="false" tIns="0" lIns="0" bIns="0" rIns="0">
            <a:spAutoFit/>
          </a:bodyPr>
          <a:lstStyle/>
          <a:p>
            <a:pPr>
              <a:lnSpc>
                <a:spcPts val="3680"/>
              </a:lnSpc>
            </a:pPr>
            <a:r>
              <a:rPr lang="en-US" sz="3200" spc="307">
                <a:solidFill>
                  <a:srgbClr val="FFFFFF"/>
                </a:solidFill>
                <a:latin typeface="Josefin Sans"/>
              </a:rPr>
              <a:t>Webhooks</a:t>
            </a:r>
          </a:p>
        </p:txBody>
      </p:sp>
      <p:sp>
        <p:nvSpPr>
          <p:cNvPr name="TextBox 12" id="12"/>
          <p:cNvSpPr txBox="true"/>
          <p:nvPr/>
        </p:nvSpPr>
        <p:spPr>
          <a:xfrm rot="0">
            <a:off x="1268453" y="3351648"/>
            <a:ext cx="7222826" cy="3358246"/>
          </a:xfrm>
          <a:prstGeom prst="rect">
            <a:avLst/>
          </a:prstGeom>
        </p:spPr>
        <p:txBody>
          <a:bodyPr anchor="t" rtlCol="false" tIns="0" lIns="0" bIns="0" rIns="0">
            <a:spAutoFit/>
          </a:bodyPr>
          <a:lstStyle/>
          <a:p>
            <a:pPr marL="701046" indent="-350523" lvl="1">
              <a:lnSpc>
                <a:spcPts val="4318"/>
              </a:lnSpc>
              <a:buFont typeface="Arial"/>
              <a:buChar char="•"/>
            </a:pPr>
            <a:r>
              <a:rPr lang="en-US" sz="3247" spc="100">
                <a:solidFill>
                  <a:srgbClr val="F9F9F3"/>
                </a:solidFill>
                <a:latin typeface="Josefin Sans"/>
              </a:rPr>
              <a:t>To keep our database in sync with users being registered on Clerk, we make use of Webhook</a:t>
            </a:r>
          </a:p>
          <a:p>
            <a:pPr>
              <a:lnSpc>
                <a:spcPts val="4318"/>
              </a:lnSpc>
            </a:pPr>
          </a:p>
          <a:p>
            <a:pPr marL="701046" indent="-350523" lvl="1">
              <a:lnSpc>
                <a:spcPts val="4318"/>
              </a:lnSpc>
              <a:buFont typeface="Arial"/>
              <a:buChar char="•"/>
            </a:pPr>
            <a:r>
              <a:rPr lang="en-US" sz="3247" spc="100">
                <a:solidFill>
                  <a:srgbClr val="F9F9F3"/>
                </a:solidFill>
                <a:latin typeface="Josefin Sans"/>
              </a:rPr>
              <a:t>Webhooks allow Clerk to inform us about specific events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34462"/>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1333" r="0" b="-21333"/>
            </a:stretch>
          </a:blipFill>
        </p:spPr>
      </p:sp>
      <p:sp>
        <p:nvSpPr>
          <p:cNvPr name="AutoShape 3" id="3"/>
          <p:cNvSpPr/>
          <p:nvPr/>
        </p:nvSpPr>
        <p:spPr>
          <a:xfrm flipH="true">
            <a:off x="1268453" y="3013510"/>
            <a:ext cx="938074" cy="0"/>
          </a:xfrm>
          <a:prstGeom prst="line">
            <a:avLst/>
          </a:prstGeom>
          <a:ln cap="flat" w="28575">
            <a:solidFill>
              <a:srgbClr val="0CC0DF"/>
            </a:solidFill>
            <a:prstDash val="solid"/>
            <a:headEnd type="none" len="sm" w="sm"/>
            <a:tailEnd type="none" len="sm" w="sm"/>
          </a:ln>
        </p:spPr>
      </p:sp>
      <p:sp>
        <p:nvSpPr>
          <p:cNvPr name="Freeform 4" id="4"/>
          <p:cNvSpPr/>
          <p:nvPr/>
        </p:nvSpPr>
        <p:spPr>
          <a:xfrm flipH="false" flipV="false" rot="0">
            <a:off x="9144000" y="2627748"/>
            <a:ext cx="8115300" cy="6015387"/>
          </a:xfrm>
          <a:custGeom>
            <a:avLst/>
            <a:gdLst/>
            <a:ahLst/>
            <a:cxnLst/>
            <a:rect r="r" b="b" t="t" l="l"/>
            <a:pathLst>
              <a:path h="6015387" w="8115300">
                <a:moveTo>
                  <a:pt x="0" y="0"/>
                </a:moveTo>
                <a:lnTo>
                  <a:pt x="8115300" y="0"/>
                </a:lnTo>
                <a:lnTo>
                  <a:pt x="8115300" y="6015387"/>
                </a:lnTo>
                <a:lnTo>
                  <a:pt x="0" y="6015387"/>
                </a:lnTo>
                <a:lnTo>
                  <a:pt x="0" y="0"/>
                </a:lnTo>
                <a:close/>
              </a:path>
            </a:pathLst>
          </a:custGeom>
          <a:blipFill>
            <a:blip r:embed="rId4"/>
            <a:stretch>
              <a:fillRect l="0" t="0" r="-61886" b="0"/>
            </a:stretch>
          </a:blipFill>
        </p:spPr>
      </p:sp>
      <p:sp>
        <p:nvSpPr>
          <p:cNvPr name="TextBox 5" id="5"/>
          <p:cNvSpPr txBox="true"/>
          <p:nvPr/>
        </p:nvSpPr>
        <p:spPr>
          <a:xfrm rot="0">
            <a:off x="1268453" y="1120974"/>
            <a:ext cx="7411633" cy="878586"/>
          </a:xfrm>
          <a:prstGeom prst="rect">
            <a:avLst/>
          </a:prstGeom>
        </p:spPr>
        <p:txBody>
          <a:bodyPr anchor="t" rtlCol="false" tIns="0" lIns="0" bIns="0" rIns="0">
            <a:spAutoFit/>
          </a:bodyPr>
          <a:lstStyle/>
          <a:p>
            <a:pPr>
              <a:lnSpc>
                <a:spcPts val="6912"/>
              </a:lnSpc>
            </a:pPr>
            <a:r>
              <a:rPr lang="en-US" sz="5400" spc="577">
                <a:solidFill>
                  <a:srgbClr val="FFFFFF"/>
                </a:solidFill>
                <a:latin typeface="Josefin Sans Bold"/>
              </a:rPr>
              <a:t>TECHNICAL</a:t>
            </a:r>
          </a:p>
        </p:txBody>
      </p:sp>
      <p:sp>
        <p:nvSpPr>
          <p:cNvPr name="TextBox 6" id="6"/>
          <p:cNvSpPr txBox="true"/>
          <p:nvPr/>
        </p:nvSpPr>
        <p:spPr>
          <a:xfrm rot="0">
            <a:off x="1268453" y="2159753"/>
            <a:ext cx="7411633" cy="467995"/>
          </a:xfrm>
          <a:prstGeom prst="rect">
            <a:avLst/>
          </a:prstGeom>
        </p:spPr>
        <p:txBody>
          <a:bodyPr anchor="t" rtlCol="false" tIns="0" lIns="0" bIns="0" rIns="0">
            <a:spAutoFit/>
          </a:bodyPr>
          <a:lstStyle/>
          <a:p>
            <a:pPr>
              <a:lnSpc>
                <a:spcPts val="3680"/>
              </a:lnSpc>
            </a:pPr>
            <a:r>
              <a:rPr lang="en-US" sz="3200" spc="307">
                <a:solidFill>
                  <a:srgbClr val="FFFFFF"/>
                </a:solidFill>
                <a:latin typeface="Josefin Sans"/>
              </a:rPr>
              <a:t>Video Progress Tracking</a:t>
            </a:r>
          </a:p>
        </p:txBody>
      </p:sp>
      <p:sp>
        <p:nvSpPr>
          <p:cNvPr name="TextBox 7" id="7"/>
          <p:cNvSpPr txBox="true"/>
          <p:nvPr/>
        </p:nvSpPr>
        <p:spPr>
          <a:xfrm rot="0">
            <a:off x="1268453" y="3351648"/>
            <a:ext cx="7222826" cy="6933168"/>
          </a:xfrm>
          <a:prstGeom prst="rect">
            <a:avLst/>
          </a:prstGeom>
        </p:spPr>
        <p:txBody>
          <a:bodyPr anchor="t" rtlCol="false" tIns="0" lIns="0" bIns="0" rIns="0">
            <a:spAutoFit/>
          </a:bodyPr>
          <a:lstStyle/>
          <a:p>
            <a:pPr marL="636278" indent="-318139" lvl="1">
              <a:lnSpc>
                <a:spcPts val="3919"/>
              </a:lnSpc>
              <a:buFont typeface="Arial"/>
              <a:buChar char="•"/>
            </a:pPr>
            <a:r>
              <a:rPr lang="en-US" sz="2947" spc="91">
                <a:solidFill>
                  <a:srgbClr val="F9F9F3"/>
                </a:solidFill>
                <a:latin typeface="Josefin Sans"/>
              </a:rPr>
              <a:t>Firstly, our initial choice of the learning progress schema closely resembled an entity-relationship schema commonly used in SQL databases. This led to a need for a  complex populating logic</a:t>
            </a:r>
          </a:p>
          <a:p>
            <a:pPr marL="636278" indent="-318139" lvl="1">
              <a:lnSpc>
                <a:spcPts val="3919"/>
              </a:lnSpc>
              <a:buFont typeface="Arial"/>
              <a:buChar char="•"/>
            </a:pPr>
            <a:r>
              <a:rPr lang="en-US" sz="2947" spc="91">
                <a:solidFill>
                  <a:srgbClr val="F9F9F3"/>
                </a:solidFill>
                <a:latin typeface="Josefin Sans"/>
              </a:rPr>
              <a:t>On the front-end we needed a timer to track, the video's progress. This timer was designed to trigger a specific action every 5 seconds of active video watching by a user. </a:t>
            </a:r>
          </a:p>
          <a:p>
            <a:pPr>
              <a:lnSpc>
                <a:spcPts val="3919"/>
              </a:lnSpc>
            </a:pPr>
          </a:p>
          <a:p>
            <a:pPr>
              <a:lnSpc>
                <a:spcPts val="3919"/>
              </a:lnSpc>
            </a:pPr>
          </a:p>
          <a:p>
            <a:pPr>
              <a:lnSpc>
                <a:spcPts val="3919"/>
              </a:lnSpc>
            </a:pPr>
          </a:p>
        </p:txBody>
      </p:sp>
      <p:sp>
        <p:nvSpPr>
          <p:cNvPr name="TextBox 8" id="8"/>
          <p:cNvSpPr txBox="true"/>
          <p:nvPr/>
        </p:nvSpPr>
        <p:spPr>
          <a:xfrm rot="0">
            <a:off x="9144000" y="2140703"/>
            <a:ext cx="7411633" cy="318135"/>
          </a:xfrm>
          <a:prstGeom prst="rect">
            <a:avLst/>
          </a:prstGeom>
        </p:spPr>
        <p:txBody>
          <a:bodyPr anchor="t" rtlCol="false" tIns="0" lIns="0" bIns="0" rIns="0">
            <a:spAutoFit/>
          </a:bodyPr>
          <a:lstStyle/>
          <a:p>
            <a:pPr>
              <a:lnSpc>
                <a:spcPts val="2415"/>
              </a:lnSpc>
            </a:pPr>
            <a:r>
              <a:rPr lang="en-US" sz="2100" spc="201">
                <a:solidFill>
                  <a:srgbClr val="FFFFFF"/>
                </a:solidFill>
                <a:latin typeface="Josefin Sans"/>
              </a:rPr>
              <a:t>Example Object Used to track Learning Progress</a:t>
            </a:r>
          </a:p>
        </p:txBody>
      </p:sp>
      <p:grpSp>
        <p:nvGrpSpPr>
          <p:cNvPr name="Group 9" id="9"/>
          <p:cNvGrpSpPr/>
          <p:nvPr/>
        </p:nvGrpSpPr>
        <p:grpSpPr>
          <a:xfrm rot="0">
            <a:off x="1268453" y="9096925"/>
            <a:ext cx="1978908" cy="860462"/>
            <a:chOff x="0" y="0"/>
            <a:chExt cx="2638544" cy="1147282"/>
          </a:xfrm>
        </p:grpSpPr>
        <p:sp>
          <p:nvSpPr>
            <p:cNvPr name="Freeform 10" id="10"/>
            <p:cNvSpPr/>
            <p:nvPr/>
          </p:nvSpPr>
          <p:spPr>
            <a:xfrm flipH="false" flipV="false" rot="0">
              <a:off x="2028421" y="218178"/>
              <a:ext cx="610123" cy="298960"/>
            </a:xfrm>
            <a:custGeom>
              <a:avLst/>
              <a:gdLst/>
              <a:ahLst/>
              <a:cxnLst/>
              <a:rect r="r" b="b" t="t" l="l"/>
              <a:pathLst>
                <a:path h="298960" w="610123">
                  <a:moveTo>
                    <a:pt x="0" y="0"/>
                  </a:moveTo>
                  <a:lnTo>
                    <a:pt x="610123" y="0"/>
                  </a:lnTo>
                  <a:lnTo>
                    <a:pt x="610123" y="298960"/>
                  </a:lnTo>
                  <a:lnTo>
                    <a:pt x="0" y="298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4307" y="0"/>
              <a:ext cx="484242" cy="543329"/>
            </a:xfrm>
            <a:custGeom>
              <a:avLst/>
              <a:gdLst/>
              <a:ahLst/>
              <a:cxnLst/>
              <a:rect r="r" b="b" t="t" l="l"/>
              <a:pathLst>
                <a:path h="543329" w="484242">
                  <a:moveTo>
                    <a:pt x="0" y="0"/>
                  </a:moveTo>
                  <a:lnTo>
                    <a:pt x="484242" y="0"/>
                  </a:lnTo>
                  <a:lnTo>
                    <a:pt x="484242" y="543329"/>
                  </a:lnTo>
                  <a:lnTo>
                    <a:pt x="0" y="543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0" y="638579"/>
              <a:ext cx="2537614" cy="508703"/>
            </a:xfrm>
            <a:prstGeom prst="rect">
              <a:avLst/>
            </a:prstGeom>
          </p:spPr>
          <p:txBody>
            <a:bodyPr anchor="t" rtlCol="false" tIns="0" lIns="0" bIns="0" rIns="0">
              <a:spAutoFit/>
            </a:bodyPr>
            <a:lstStyle/>
            <a:p>
              <a:pPr algn="just">
                <a:lnSpc>
                  <a:spcPts val="2467"/>
                </a:lnSpc>
              </a:pPr>
              <a:r>
                <a:rPr lang="en-US" sz="2972" spc="-115">
                  <a:solidFill>
                    <a:srgbClr val="FFFFFF"/>
                  </a:solidFill>
                  <a:latin typeface="Josefin Sans Bold"/>
                </a:rPr>
                <a:t>FIN</a:t>
              </a:r>
              <a:r>
                <a:rPr lang="en-US" sz="2972" spc="-115">
                  <a:solidFill>
                    <a:srgbClr val="0CC0DF"/>
                  </a:solidFill>
                  <a:latin typeface="Josefin Sans Bold"/>
                </a:rPr>
                <a:t>LEARN</a:t>
              </a:r>
            </a:p>
          </p:txBody>
        </p:sp>
        <p:sp>
          <p:nvSpPr>
            <p:cNvPr name="Freeform 13" id="13"/>
            <p:cNvSpPr/>
            <p:nvPr/>
          </p:nvSpPr>
          <p:spPr>
            <a:xfrm flipH="false" flipV="false" rot="0">
              <a:off x="664986" y="193782"/>
              <a:ext cx="1308573" cy="347367"/>
            </a:xfrm>
            <a:custGeom>
              <a:avLst/>
              <a:gdLst/>
              <a:ahLst/>
              <a:cxnLst/>
              <a:rect r="r" b="b" t="t" l="l"/>
              <a:pathLst>
                <a:path h="347367" w="1308573">
                  <a:moveTo>
                    <a:pt x="0" y="0"/>
                  </a:moveTo>
                  <a:lnTo>
                    <a:pt x="1308573" y="0"/>
                  </a:lnTo>
                  <a:lnTo>
                    <a:pt x="1308573" y="347367"/>
                  </a:lnTo>
                  <a:lnTo>
                    <a:pt x="0" y="34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1333" r="0" b="-21333"/>
            </a:stretch>
          </a:blipFill>
        </p:spPr>
      </p:sp>
      <p:sp>
        <p:nvSpPr>
          <p:cNvPr name="Freeform 3" id="3"/>
          <p:cNvSpPr/>
          <p:nvPr/>
        </p:nvSpPr>
        <p:spPr>
          <a:xfrm flipH="false" flipV="false" rot="0">
            <a:off x="7988879" y="5901826"/>
            <a:ext cx="13556652" cy="3897537"/>
          </a:xfrm>
          <a:custGeom>
            <a:avLst/>
            <a:gdLst/>
            <a:ahLst/>
            <a:cxnLst/>
            <a:rect r="r" b="b" t="t" l="l"/>
            <a:pathLst>
              <a:path h="3897537" w="13556652">
                <a:moveTo>
                  <a:pt x="0" y="0"/>
                </a:moveTo>
                <a:lnTo>
                  <a:pt x="13556651" y="0"/>
                </a:lnTo>
                <a:lnTo>
                  <a:pt x="13556651" y="3897538"/>
                </a:lnTo>
                <a:lnTo>
                  <a:pt x="0" y="3897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a:off x="1167433" y="2808852"/>
            <a:ext cx="938074" cy="0"/>
          </a:xfrm>
          <a:prstGeom prst="line">
            <a:avLst/>
          </a:prstGeom>
          <a:ln cap="flat" w="28575">
            <a:solidFill>
              <a:srgbClr val="00D8FF"/>
            </a:solidFill>
            <a:prstDash val="solid"/>
            <a:headEnd type="none" len="sm" w="sm"/>
            <a:tailEnd type="none" len="sm" w="sm"/>
          </a:ln>
        </p:spPr>
      </p:sp>
      <p:grpSp>
        <p:nvGrpSpPr>
          <p:cNvPr name="Group 5" id="5"/>
          <p:cNvGrpSpPr/>
          <p:nvPr/>
        </p:nvGrpSpPr>
        <p:grpSpPr>
          <a:xfrm rot="0">
            <a:off x="1028700" y="9258300"/>
            <a:ext cx="1978908" cy="860462"/>
            <a:chOff x="0" y="0"/>
            <a:chExt cx="2638544" cy="1147282"/>
          </a:xfrm>
        </p:grpSpPr>
        <p:sp>
          <p:nvSpPr>
            <p:cNvPr name="Freeform 6" id="6"/>
            <p:cNvSpPr/>
            <p:nvPr/>
          </p:nvSpPr>
          <p:spPr>
            <a:xfrm flipH="false" flipV="false" rot="0">
              <a:off x="2028421" y="218178"/>
              <a:ext cx="610123" cy="298960"/>
            </a:xfrm>
            <a:custGeom>
              <a:avLst/>
              <a:gdLst/>
              <a:ahLst/>
              <a:cxnLst/>
              <a:rect r="r" b="b" t="t" l="l"/>
              <a:pathLst>
                <a:path h="298960" w="610123">
                  <a:moveTo>
                    <a:pt x="0" y="0"/>
                  </a:moveTo>
                  <a:lnTo>
                    <a:pt x="610123" y="0"/>
                  </a:lnTo>
                  <a:lnTo>
                    <a:pt x="610123" y="298960"/>
                  </a:lnTo>
                  <a:lnTo>
                    <a:pt x="0" y="2989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4307" y="0"/>
              <a:ext cx="484242" cy="543329"/>
            </a:xfrm>
            <a:custGeom>
              <a:avLst/>
              <a:gdLst/>
              <a:ahLst/>
              <a:cxnLst/>
              <a:rect r="r" b="b" t="t" l="l"/>
              <a:pathLst>
                <a:path h="543329" w="484242">
                  <a:moveTo>
                    <a:pt x="0" y="0"/>
                  </a:moveTo>
                  <a:lnTo>
                    <a:pt x="484242" y="0"/>
                  </a:lnTo>
                  <a:lnTo>
                    <a:pt x="484242" y="543329"/>
                  </a:lnTo>
                  <a:lnTo>
                    <a:pt x="0" y="5433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0" y="638579"/>
              <a:ext cx="2537614" cy="508703"/>
            </a:xfrm>
            <a:prstGeom prst="rect">
              <a:avLst/>
            </a:prstGeom>
          </p:spPr>
          <p:txBody>
            <a:bodyPr anchor="t" rtlCol="false" tIns="0" lIns="0" bIns="0" rIns="0">
              <a:spAutoFit/>
            </a:bodyPr>
            <a:lstStyle/>
            <a:p>
              <a:pPr algn="just">
                <a:lnSpc>
                  <a:spcPts val="2467"/>
                </a:lnSpc>
              </a:pPr>
              <a:r>
                <a:rPr lang="en-US" sz="2972" spc="-115">
                  <a:solidFill>
                    <a:srgbClr val="FFFFFF"/>
                  </a:solidFill>
                  <a:latin typeface="Josefin Sans Bold"/>
                </a:rPr>
                <a:t>FIN</a:t>
              </a:r>
              <a:r>
                <a:rPr lang="en-US" sz="2972" spc="-115">
                  <a:solidFill>
                    <a:srgbClr val="0CC0DF"/>
                  </a:solidFill>
                  <a:latin typeface="Josefin Sans Bold"/>
                </a:rPr>
                <a:t>LEARN</a:t>
              </a:r>
            </a:p>
          </p:txBody>
        </p:sp>
        <p:sp>
          <p:nvSpPr>
            <p:cNvPr name="Freeform 9" id="9"/>
            <p:cNvSpPr/>
            <p:nvPr/>
          </p:nvSpPr>
          <p:spPr>
            <a:xfrm flipH="false" flipV="false" rot="0">
              <a:off x="664986" y="193782"/>
              <a:ext cx="1308573" cy="347367"/>
            </a:xfrm>
            <a:custGeom>
              <a:avLst/>
              <a:gdLst/>
              <a:ahLst/>
              <a:cxnLst/>
              <a:rect r="r" b="b" t="t" l="l"/>
              <a:pathLst>
                <a:path h="347367" w="1308573">
                  <a:moveTo>
                    <a:pt x="0" y="0"/>
                  </a:moveTo>
                  <a:lnTo>
                    <a:pt x="1308573" y="0"/>
                  </a:lnTo>
                  <a:lnTo>
                    <a:pt x="1308573" y="347367"/>
                  </a:lnTo>
                  <a:lnTo>
                    <a:pt x="0" y="3473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0" id="10"/>
          <p:cNvSpPr/>
          <p:nvPr/>
        </p:nvSpPr>
        <p:spPr>
          <a:xfrm flipH="false" flipV="false" rot="0">
            <a:off x="9144000" y="2546222"/>
            <a:ext cx="9144000" cy="4672194"/>
          </a:xfrm>
          <a:custGeom>
            <a:avLst/>
            <a:gdLst/>
            <a:ahLst/>
            <a:cxnLst/>
            <a:rect r="r" b="b" t="t" l="l"/>
            <a:pathLst>
              <a:path h="4672194" w="9144000">
                <a:moveTo>
                  <a:pt x="0" y="0"/>
                </a:moveTo>
                <a:lnTo>
                  <a:pt x="9144000" y="0"/>
                </a:lnTo>
                <a:lnTo>
                  <a:pt x="9144000" y="4672194"/>
                </a:lnTo>
                <a:lnTo>
                  <a:pt x="0" y="46721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167433" y="971550"/>
            <a:ext cx="8234586" cy="1754886"/>
          </a:xfrm>
          <a:prstGeom prst="rect">
            <a:avLst/>
          </a:prstGeom>
        </p:spPr>
        <p:txBody>
          <a:bodyPr anchor="t" rtlCol="false" tIns="0" lIns="0" bIns="0" rIns="0">
            <a:spAutoFit/>
          </a:bodyPr>
          <a:lstStyle/>
          <a:p>
            <a:pPr>
              <a:lnSpc>
                <a:spcPts val="6912"/>
              </a:lnSpc>
            </a:pPr>
            <a:r>
              <a:rPr lang="en-US" sz="5400" spc="577">
                <a:solidFill>
                  <a:srgbClr val="FFFFFF"/>
                </a:solidFill>
                <a:latin typeface="Josefin Sans Bold"/>
              </a:rPr>
              <a:t>INDIVIDUAL CONTRIBUTIONS</a:t>
            </a:r>
          </a:p>
        </p:txBody>
      </p:sp>
      <p:sp>
        <p:nvSpPr>
          <p:cNvPr name="TextBox 12" id="12"/>
          <p:cNvSpPr txBox="true"/>
          <p:nvPr/>
        </p:nvSpPr>
        <p:spPr>
          <a:xfrm rot="0">
            <a:off x="1028700" y="3242550"/>
            <a:ext cx="7222826" cy="3794491"/>
          </a:xfrm>
          <a:prstGeom prst="rect">
            <a:avLst/>
          </a:prstGeom>
        </p:spPr>
        <p:txBody>
          <a:bodyPr anchor="t" rtlCol="false" tIns="0" lIns="0" bIns="0" rIns="0">
            <a:spAutoFit/>
          </a:bodyPr>
          <a:lstStyle/>
          <a:p>
            <a:pPr marL="701046" indent="-350523" lvl="1">
              <a:lnSpc>
                <a:spcPts val="4318"/>
              </a:lnSpc>
              <a:buFont typeface="Arial"/>
              <a:buChar char="•"/>
            </a:pPr>
            <a:r>
              <a:rPr lang="en-US" sz="3247" spc="100">
                <a:solidFill>
                  <a:srgbClr val="F9F9F3"/>
                </a:solidFill>
                <a:latin typeface="Josefin Sans"/>
              </a:rPr>
              <a:t>Adam</a:t>
            </a:r>
          </a:p>
          <a:p>
            <a:pPr marL="701046" indent="-350523" lvl="1">
              <a:lnSpc>
                <a:spcPts val="4318"/>
              </a:lnSpc>
              <a:buFont typeface="Arial"/>
              <a:buChar char="•"/>
            </a:pPr>
            <a:r>
              <a:rPr lang="en-US" sz="3247" spc="100">
                <a:solidFill>
                  <a:srgbClr val="F9F9F3"/>
                </a:solidFill>
                <a:latin typeface="Josefin Sans"/>
              </a:rPr>
              <a:t>Aditya</a:t>
            </a:r>
          </a:p>
          <a:p>
            <a:pPr marL="701046" indent="-350523" lvl="1">
              <a:lnSpc>
                <a:spcPts val="4318"/>
              </a:lnSpc>
              <a:buFont typeface="Arial"/>
              <a:buChar char="•"/>
            </a:pPr>
            <a:r>
              <a:rPr lang="en-US" sz="3247" spc="100">
                <a:solidFill>
                  <a:srgbClr val="F9F9F3"/>
                </a:solidFill>
                <a:latin typeface="Josefin Sans"/>
              </a:rPr>
              <a:t>Aryan</a:t>
            </a:r>
          </a:p>
          <a:p>
            <a:pPr marL="701046" indent="-350523" lvl="1">
              <a:lnSpc>
                <a:spcPts val="4318"/>
              </a:lnSpc>
              <a:buFont typeface="Arial"/>
              <a:buChar char="•"/>
            </a:pPr>
            <a:r>
              <a:rPr lang="en-US" sz="3247" spc="100">
                <a:solidFill>
                  <a:srgbClr val="F9F9F3"/>
                </a:solidFill>
                <a:latin typeface="Josefin Sans"/>
              </a:rPr>
              <a:t>Balraj</a:t>
            </a:r>
          </a:p>
          <a:p>
            <a:pPr marL="701046" indent="-350523" lvl="1">
              <a:lnSpc>
                <a:spcPts val="4318"/>
              </a:lnSpc>
              <a:buFont typeface="Arial"/>
              <a:buChar char="•"/>
            </a:pPr>
            <a:r>
              <a:rPr lang="en-US" sz="3247" spc="100">
                <a:solidFill>
                  <a:srgbClr val="F9F9F3"/>
                </a:solidFill>
                <a:latin typeface="Josefin Sans"/>
              </a:rPr>
              <a:t>Rahul</a:t>
            </a:r>
          </a:p>
          <a:p>
            <a:pPr marL="701046" indent="-350523" lvl="1">
              <a:lnSpc>
                <a:spcPts val="4318"/>
              </a:lnSpc>
              <a:buFont typeface="Arial"/>
              <a:buChar char="•"/>
            </a:pPr>
            <a:r>
              <a:rPr lang="en-US" sz="3247" spc="100">
                <a:solidFill>
                  <a:srgbClr val="F9F9F3"/>
                </a:solidFill>
                <a:latin typeface="Josefin Sans"/>
              </a:rPr>
              <a:t>Shashwat</a:t>
            </a:r>
          </a:p>
          <a:p>
            <a:pPr marL="701046" indent="-350523" lvl="1">
              <a:lnSpc>
                <a:spcPts val="4318"/>
              </a:lnSpc>
              <a:buFont typeface="Arial"/>
              <a:buChar char="•"/>
            </a:pPr>
            <a:r>
              <a:rPr lang="en-US" sz="3247" spc="100">
                <a:solidFill>
                  <a:srgbClr val="F9F9F3"/>
                </a:solidFill>
                <a:latin typeface="Josefin Sans"/>
              </a:rPr>
              <a:t>Shawn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DAFq_guZthY</dc:identifier>
  <dcterms:modified xsi:type="dcterms:W3CDTF">2011-08-01T06:04:30Z</dcterms:modified>
  <cp:revision>1</cp:revision>
  <dc:title>AGILE AVENGERS</dc:title>
</cp:coreProperties>
</file>